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6" r:id="rId1"/>
    <p:sldMasterId id="2147483654" r:id="rId2"/>
  </p:sldMasterIdLst>
  <p:notesMasterIdLst>
    <p:notesMasterId r:id="rId22"/>
  </p:notesMasterIdLst>
  <p:handoutMasterIdLst>
    <p:handoutMasterId r:id="rId23"/>
  </p:handoutMasterIdLst>
  <p:sldIdLst>
    <p:sldId id="309" r:id="rId3"/>
    <p:sldId id="334" r:id="rId4"/>
    <p:sldId id="337" r:id="rId5"/>
    <p:sldId id="348" r:id="rId6"/>
    <p:sldId id="332" r:id="rId7"/>
    <p:sldId id="336" r:id="rId8"/>
    <p:sldId id="349" r:id="rId9"/>
    <p:sldId id="338" r:id="rId10"/>
    <p:sldId id="350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28" r:id="rId21"/>
  </p:sldIdLst>
  <p:sldSz cx="12192000" cy="6858000"/>
  <p:notesSz cx="7315200" cy="9601200"/>
  <p:custDataLst>
    <p:tags r:id="rId24"/>
  </p:custDataLst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5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0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4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60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755" algn="l" defTabSz="914303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2907" algn="l" defTabSz="914303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058" algn="l" defTabSz="914303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209" algn="l" defTabSz="914303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TH" id="{948DD5B5-D3CB-486D-9278-081372DF32F5}">
          <p14:sldIdLst>
            <p14:sldId id="309"/>
            <p14:sldId id="334"/>
            <p14:sldId id="337"/>
            <p14:sldId id="348"/>
            <p14:sldId id="332"/>
            <p14:sldId id="336"/>
            <p14:sldId id="349"/>
            <p14:sldId id="338"/>
            <p14:sldId id="350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Haferkamp" initials="LH" lastIdx="1" clrIdx="0">
    <p:extLst>
      <p:ext uri="{19B8F6BF-5375-455C-9EA6-DF929625EA0E}">
        <p15:presenceInfo xmlns:p15="http://schemas.microsoft.com/office/powerpoint/2012/main" userId="S-1-5-21-2828922841-2848253129-682252293-13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82BD1C"/>
    <a:srgbClr val="FFFFFF"/>
    <a:srgbClr val="F8F8F8"/>
    <a:srgbClr val="DE3844"/>
    <a:srgbClr val="FF8F28"/>
    <a:srgbClr val="FDB900"/>
    <a:srgbClr val="6F6F6E"/>
    <a:srgbClr val="0E1D40"/>
    <a:srgbClr val="FF8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50" autoAdjust="0"/>
    <p:restoredTop sz="96890" autoAdjust="0"/>
  </p:normalViewPr>
  <p:slideViewPr>
    <p:cSldViewPr snapToGrid="0" snapToObjects="1">
      <p:cViewPr>
        <p:scale>
          <a:sx n="109" d="100"/>
          <a:sy n="109" d="100"/>
        </p:scale>
        <p:origin x="776" y="576"/>
      </p:cViewPr>
      <p:guideLst/>
    </p:cSldViewPr>
  </p:slideViewPr>
  <p:outlineViewPr>
    <p:cViewPr>
      <p:scale>
        <a:sx n="33" d="100"/>
        <a:sy n="33" d="100"/>
      </p:scale>
      <p:origin x="0" y="-1818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33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432" cy="47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2" tIns="45786" rIns="91572" bIns="4578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064" y="0"/>
            <a:ext cx="3170432" cy="47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2" tIns="45786" rIns="91572" bIns="4578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914"/>
            <a:ext cx="3170432" cy="47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2" tIns="45786" rIns="91572" bIns="4578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064" y="9119914"/>
            <a:ext cx="3170432" cy="47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2" tIns="45786" rIns="91572" bIns="4578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23E7CD7-8C2A-4C3E-87F9-094CE2ECC2C8}" type="slidenum">
              <a:rPr lang="de-CH" altLang="de-DE"/>
              <a:pPr>
                <a:defRPr/>
              </a:pPr>
              <a:t>‹N°›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432" cy="47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2" tIns="45786" rIns="91572" bIns="4578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064" y="0"/>
            <a:ext cx="3170432" cy="47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2" tIns="45786" rIns="91572" bIns="4578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327" y="4559957"/>
            <a:ext cx="5854549" cy="4320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2" tIns="45786" rIns="91572" bIns="457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/>
              <a:t>Textmasterformate durch Klicken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914"/>
            <a:ext cx="3170432" cy="47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2" tIns="45786" rIns="91572" bIns="4578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064" y="9119914"/>
            <a:ext cx="3170432" cy="47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2" tIns="45786" rIns="91572" bIns="4578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B319A9F-92E0-4338-AB7C-AB768B34ABB0}" type="slidenum">
              <a:rPr lang="de-CH" altLang="de-DE"/>
              <a:pPr>
                <a:defRPr/>
              </a:pPr>
              <a:t>‹N°›</a:t>
            </a:fld>
            <a:endParaRPr lang="de-CH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55" algn="l" defTabSz="9143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07" algn="l" defTabSz="9143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58" algn="l" defTabSz="9143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09" algn="l" defTabSz="9143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6C92C65-0DDB-46DE-AF69-0518F482ED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1709" cy="287371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06" t="23757" r="6296" b="24576"/>
          <a:stretch/>
        </p:blipFill>
        <p:spPr>
          <a:xfrm>
            <a:off x="9959021" y="386112"/>
            <a:ext cx="1501141" cy="23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03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  <p15:guide id="5" pos="61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190924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4303-88DB-410D-AA9F-16575CCFF799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Slide </a:t>
            </a:r>
            <a:fld id="{5ACA52AF-F19D-405C-AD5F-7D94B96A5CC3}" type="slidenum">
              <a:rPr lang="de-CH" noProof="0" smtClean="0"/>
              <a:t>‹N°›</a:t>
            </a:fld>
            <a:endParaRPr lang="de-CH" noProof="0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6" y="6114342"/>
            <a:ext cx="10728326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6888922-496B-4762-8301-131DD4520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8502"/>
            <a:ext cx="984461" cy="1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38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023D38-68C1-41F5-BAD8-AADA73C070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1709" cy="2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75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748D92-D67B-4B30-BFE2-86E347918A38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Slide </a:t>
            </a:r>
            <a:fld id="{5ACA52AF-F19D-405C-AD5F-7D94B96A5CC3}" type="slidenum">
              <a:rPr lang="de-CH" noProof="0" smtClean="0"/>
              <a:pPr/>
              <a:t>‹N°›</a:t>
            </a:fld>
            <a:endParaRPr lang="de-CH" noProof="0" dirty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9849083" y="278097"/>
            <a:ext cx="1736809" cy="457200"/>
            <a:chOff x="10266509" y="280002"/>
            <a:chExt cx="1736809" cy="457200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030"/>
            <a:stretch/>
          </p:blipFill>
          <p:spPr>
            <a:xfrm>
              <a:off x="10868932" y="280002"/>
              <a:ext cx="1134386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65970"/>
            <a:stretch/>
          </p:blipFill>
          <p:spPr>
            <a:xfrm>
              <a:off x="10266509" y="280002"/>
              <a:ext cx="58517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290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D2041561-F9F3-E847-990D-39A8FC85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5EA5F-D594-495C-A888-11B1F6429033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ADCA483-FF75-374F-ADDD-66884DDB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F2597D-7B64-BD4C-A8DE-23A03FC5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Slide </a:t>
            </a:r>
            <a:fld id="{5ACA52AF-F19D-405C-AD5F-7D94B96A5CC3}" type="slidenum">
              <a:rPr lang="de-CH" noProof="0" smtClean="0"/>
              <a:pPr/>
              <a:t>‹N°›</a:t>
            </a:fld>
            <a:endParaRPr lang="de-CH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7" y="6114342"/>
            <a:ext cx="10728325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68A3472-B550-41A4-8275-F7E572C63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8502"/>
            <a:ext cx="984461" cy="1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85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480575" y="786213"/>
            <a:ext cx="11232000" cy="5451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0" y="3615673"/>
            <a:ext cx="5760000" cy="1519101"/>
          </a:xfrm>
          <a:solidFill>
            <a:srgbClr val="999999"/>
          </a:solidFill>
          <a:ln>
            <a:noFill/>
          </a:ln>
        </p:spPr>
        <p:txBody>
          <a:bodyPr lIns="108000" tIns="108000" anchor="t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378775"/>
            <a:ext cx="5760000" cy="756000"/>
          </a:xfrm>
        </p:spPr>
        <p:txBody>
          <a:bodyPr lIns="108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, e.g. </a:t>
            </a:r>
            <a:r>
              <a:rPr lang="de-DE" dirty="0" err="1"/>
              <a:t>name</a:t>
            </a:r>
            <a:r>
              <a:rPr lang="de-DE" dirty="0"/>
              <a:t> and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0108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479425" y="786213"/>
            <a:ext cx="11232000" cy="5451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6432000" y="3615673"/>
            <a:ext cx="5760000" cy="1519101"/>
          </a:xfrm>
          <a:solidFill>
            <a:srgbClr val="999999"/>
          </a:solidFill>
          <a:ln>
            <a:noFill/>
          </a:ln>
        </p:spPr>
        <p:txBody>
          <a:bodyPr lIns="108000" tIns="108000" anchor="t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en-US" dirty="0"/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432000" y="4378774"/>
            <a:ext cx="5760000" cy="756000"/>
          </a:xfrm>
        </p:spPr>
        <p:txBody>
          <a:bodyPr lIns="108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, e.g. </a:t>
            </a:r>
            <a:r>
              <a:rPr lang="de-DE" dirty="0" err="1"/>
              <a:t>name</a:t>
            </a:r>
            <a:r>
              <a:rPr lang="de-DE" dirty="0"/>
              <a:t> and </a:t>
            </a:r>
            <a:r>
              <a:rPr lang="de-DE" dirty="0" err="1"/>
              <a:t>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085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7EC8-DAD9-43AB-836C-485CF0AA46C7}" type="datetime1">
              <a:rPr lang="de-DE" smtClean="0"/>
              <a:t>24.04.22</a:t>
            </a:fld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80001" y="1125539"/>
            <a:ext cx="11232574" cy="48942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80001" y="6056163"/>
            <a:ext cx="11232575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</p:spTree>
    <p:extLst>
      <p:ext uri="{BB962C8B-B14F-4D97-AF65-F5344CB8AC3E}">
        <p14:creationId xmlns:p14="http://schemas.microsoft.com/office/powerpoint/2010/main" val="3804063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7680-ABD9-4ACA-AFBD-25BC06F81FE5}" type="datetime1">
              <a:rPr lang="de-DE" smtClean="0"/>
              <a:t>24.04.22</a:t>
            </a:fld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479425" y="1125288"/>
            <a:ext cx="5544000" cy="49097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6167438" y="1126800"/>
            <a:ext cx="5544000" cy="49082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67438" y="6056163"/>
            <a:ext cx="5544000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9424" y="6053765"/>
            <a:ext cx="5544000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</p:spTree>
    <p:extLst>
      <p:ext uri="{BB962C8B-B14F-4D97-AF65-F5344CB8AC3E}">
        <p14:creationId xmlns:p14="http://schemas.microsoft.com/office/powerpoint/2010/main" val="3951689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 rat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308F-C713-40B3-B450-74DAADC033ED}" type="datetime1">
              <a:rPr lang="de-DE" smtClean="0"/>
              <a:t>24.04.22</a:t>
            </a:fld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80001" y="1125538"/>
            <a:ext cx="6948000" cy="4899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4"/>
          </p:nvPr>
        </p:nvSpPr>
        <p:spPr>
          <a:xfrm>
            <a:off x="7554531" y="1125538"/>
            <a:ext cx="4140000" cy="4899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554531" y="6053330"/>
            <a:ext cx="4140000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9423" y="6053330"/>
            <a:ext cx="6948577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</p:spTree>
    <p:extLst>
      <p:ext uri="{BB962C8B-B14F-4D97-AF65-F5344CB8AC3E}">
        <p14:creationId xmlns:p14="http://schemas.microsoft.com/office/powerpoint/2010/main" val="603904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 rat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9A767-7A87-4F56-9BFA-4FD69C84EA09}" type="datetime1">
              <a:rPr lang="de-DE" smtClean="0"/>
              <a:t>24.04.22</a:t>
            </a:fld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80001" y="1125538"/>
            <a:ext cx="4140000" cy="4899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4"/>
          </p:nvPr>
        </p:nvSpPr>
        <p:spPr>
          <a:xfrm>
            <a:off x="4764575" y="1125538"/>
            <a:ext cx="6948000" cy="4899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9424" y="6043855"/>
            <a:ext cx="4140578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764575" y="6043855"/>
            <a:ext cx="6948577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</p:spTree>
    <p:extLst>
      <p:ext uri="{BB962C8B-B14F-4D97-AF65-F5344CB8AC3E}">
        <p14:creationId xmlns:p14="http://schemas.microsoft.com/office/powerpoint/2010/main" val="387847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354129-2280-487D-AD98-CDF665D2EC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1709" cy="2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AE32-B24D-4108-AD43-C77AB4F571BA}" type="datetime1">
              <a:rPr lang="de-DE" smtClean="0"/>
              <a:t>24.04.22</a:t>
            </a:fld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80001" y="1125537"/>
            <a:ext cx="3636000" cy="49075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4"/>
          </p:nvPr>
        </p:nvSpPr>
        <p:spPr>
          <a:xfrm>
            <a:off x="8076575" y="1125538"/>
            <a:ext cx="3636000" cy="49075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8"/>
          <p:cNvSpPr>
            <a:spLocks noGrp="1"/>
          </p:cNvSpPr>
          <p:nvPr>
            <p:ph sz="quarter" idx="15"/>
          </p:nvPr>
        </p:nvSpPr>
        <p:spPr>
          <a:xfrm>
            <a:off x="4278001" y="1125538"/>
            <a:ext cx="3636000" cy="49075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80001" y="6054816"/>
            <a:ext cx="3636004" cy="175710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278578" y="6054816"/>
            <a:ext cx="3636004" cy="175710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8076579" y="6054816"/>
            <a:ext cx="3636004" cy="175710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</p:spTree>
    <p:extLst>
      <p:ext uri="{BB962C8B-B14F-4D97-AF65-F5344CB8AC3E}">
        <p14:creationId xmlns:p14="http://schemas.microsoft.com/office/powerpoint/2010/main" val="937053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, 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767F-F431-4B41-94D3-AB249D85A6B7}" type="datetime1">
              <a:rPr lang="de-DE" smtClean="0"/>
              <a:t>24.04.22</a:t>
            </a:fld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80001" y="1620870"/>
            <a:ext cx="11232574" cy="44103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480000" y="1138435"/>
            <a:ext cx="11232000" cy="360000"/>
          </a:xfrm>
        </p:spPr>
        <p:txBody>
          <a:bodyPr/>
          <a:lstStyle>
            <a:lvl1pPr marL="0" indent="0">
              <a:buNone/>
              <a:defRPr sz="2000" b="1"/>
            </a:lvl1pPr>
            <a:lvl2pPr marL="324006" indent="0">
              <a:buNone/>
              <a:defRPr sz="1500"/>
            </a:lvl2pPr>
            <a:lvl3pPr marL="648013" indent="0">
              <a:buNone/>
              <a:defRPr sz="1500"/>
            </a:lvl3pPr>
            <a:lvl4pPr marL="972019" indent="0">
              <a:buNone/>
              <a:defRPr sz="1500"/>
            </a:lvl4pPr>
            <a:lvl5pPr marL="1296025" indent="0">
              <a:buNone/>
              <a:defRPr sz="1500"/>
            </a:lvl5pPr>
            <a:lvl6pPr>
              <a:defRPr sz="1134"/>
            </a:lvl6pPr>
            <a:lvl7pPr>
              <a:defRPr sz="1134"/>
            </a:lvl7pPr>
            <a:lvl8pPr>
              <a:defRPr sz="1134"/>
            </a:lvl8pPr>
            <a:lvl9pPr>
              <a:defRPr sz="1134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9423" y="6061579"/>
            <a:ext cx="11233151" cy="175709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</p:spTree>
    <p:extLst>
      <p:ext uri="{BB962C8B-B14F-4D97-AF65-F5344CB8AC3E}">
        <p14:creationId xmlns:p14="http://schemas.microsoft.com/office/powerpoint/2010/main" val="256972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50E8-21C1-42BD-8ECA-7BE389DB7389}" type="datetime1">
              <a:rPr lang="de-DE" smtClean="0"/>
              <a:t>24.04.22</a:t>
            </a:fld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479425" y="1620870"/>
            <a:ext cx="5543999" cy="44046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6167438" y="1620870"/>
            <a:ext cx="5544000" cy="44046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6" hasCustomPrompt="1"/>
          </p:nvPr>
        </p:nvSpPr>
        <p:spPr>
          <a:xfrm>
            <a:off x="480000" y="1138435"/>
            <a:ext cx="11232000" cy="360000"/>
          </a:xfrm>
        </p:spPr>
        <p:txBody>
          <a:bodyPr/>
          <a:lstStyle>
            <a:lvl1pPr marL="0" indent="0">
              <a:buNone/>
              <a:defRPr sz="2000" b="1"/>
            </a:lvl1pPr>
            <a:lvl2pPr marL="324006" indent="0">
              <a:buNone/>
              <a:defRPr sz="1500"/>
            </a:lvl2pPr>
            <a:lvl3pPr marL="648013" indent="0">
              <a:buNone/>
              <a:defRPr sz="1500"/>
            </a:lvl3pPr>
            <a:lvl4pPr marL="972019" indent="0">
              <a:buNone/>
              <a:defRPr sz="1500"/>
            </a:lvl4pPr>
            <a:lvl5pPr marL="1296025" indent="0">
              <a:buNone/>
              <a:defRPr sz="1500"/>
            </a:lvl5pPr>
            <a:lvl6pPr>
              <a:defRPr sz="1134"/>
            </a:lvl6pPr>
            <a:lvl7pPr>
              <a:defRPr sz="1134"/>
            </a:lvl7pPr>
            <a:lvl8pPr>
              <a:defRPr sz="1134"/>
            </a:lvl8pPr>
            <a:lvl9pPr>
              <a:defRPr sz="1134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167438" y="6056163"/>
            <a:ext cx="5544000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79423" y="6056163"/>
            <a:ext cx="5544000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</p:spTree>
    <p:extLst>
      <p:ext uri="{BB962C8B-B14F-4D97-AF65-F5344CB8AC3E}">
        <p14:creationId xmlns:p14="http://schemas.microsoft.com/office/powerpoint/2010/main" val="1944030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 ratio 1, 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EB4F0-0B99-45DE-BFA4-89550E2C1F14}" type="datetime1">
              <a:rPr lang="de-DE" smtClean="0"/>
              <a:t>24.04.22</a:t>
            </a:fld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80001" y="1620870"/>
            <a:ext cx="6948000" cy="44122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4"/>
          </p:nvPr>
        </p:nvSpPr>
        <p:spPr>
          <a:xfrm>
            <a:off x="7554531" y="1620870"/>
            <a:ext cx="4140000" cy="44122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5" hasCustomPrompt="1"/>
          </p:nvPr>
        </p:nvSpPr>
        <p:spPr>
          <a:xfrm>
            <a:off x="480000" y="1138435"/>
            <a:ext cx="11232000" cy="360000"/>
          </a:xfrm>
        </p:spPr>
        <p:txBody>
          <a:bodyPr/>
          <a:lstStyle>
            <a:lvl1pPr marL="0" indent="0">
              <a:buNone/>
              <a:defRPr sz="2000" b="1"/>
            </a:lvl1pPr>
            <a:lvl2pPr marL="324006" indent="0">
              <a:buNone/>
              <a:defRPr sz="1500"/>
            </a:lvl2pPr>
            <a:lvl3pPr marL="648013" indent="0">
              <a:buNone/>
              <a:defRPr sz="1500"/>
            </a:lvl3pPr>
            <a:lvl4pPr marL="972019" indent="0">
              <a:buNone/>
              <a:defRPr sz="1500"/>
            </a:lvl4pPr>
            <a:lvl5pPr marL="1296025" indent="0">
              <a:buNone/>
              <a:defRPr sz="1500"/>
            </a:lvl5pPr>
            <a:lvl6pPr>
              <a:defRPr sz="1134"/>
            </a:lvl6pPr>
            <a:lvl7pPr>
              <a:defRPr sz="1134"/>
            </a:lvl7pPr>
            <a:lvl8pPr>
              <a:defRPr sz="1134"/>
            </a:lvl8pPr>
            <a:lvl9pPr>
              <a:defRPr sz="1134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554531" y="6056163"/>
            <a:ext cx="4140000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9423" y="6056163"/>
            <a:ext cx="6948577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</p:spTree>
    <p:extLst>
      <p:ext uri="{BB962C8B-B14F-4D97-AF65-F5344CB8AC3E}">
        <p14:creationId xmlns:p14="http://schemas.microsoft.com/office/powerpoint/2010/main" val="639203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 ratio 2, 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247B3-2955-405D-996D-6F5EE8828B80}" type="datetime1">
              <a:rPr lang="de-DE" smtClean="0"/>
              <a:t>24.04.22</a:t>
            </a:fld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80000" y="1620870"/>
            <a:ext cx="4140001" cy="44046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4"/>
          </p:nvPr>
        </p:nvSpPr>
        <p:spPr>
          <a:xfrm>
            <a:off x="4764575" y="1620870"/>
            <a:ext cx="6948000" cy="44046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5" hasCustomPrompt="1"/>
          </p:nvPr>
        </p:nvSpPr>
        <p:spPr>
          <a:xfrm>
            <a:off x="480000" y="1138435"/>
            <a:ext cx="11232000" cy="360000"/>
          </a:xfrm>
        </p:spPr>
        <p:txBody>
          <a:bodyPr/>
          <a:lstStyle>
            <a:lvl1pPr marL="0" indent="0">
              <a:buNone/>
              <a:defRPr sz="2000" b="1"/>
            </a:lvl1pPr>
            <a:lvl2pPr marL="324006" indent="0">
              <a:buNone/>
              <a:defRPr sz="1500"/>
            </a:lvl2pPr>
            <a:lvl3pPr marL="648013" indent="0">
              <a:buNone/>
              <a:defRPr sz="1500"/>
            </a:lvl3pPr>
            <a:lvl4pPr marL="972019" indent="0">
              <a:buNone/>
              <a:defRPr sz="1500"/>
            </a:lvl4pPr>
            <a:lvl5pPr marL="1296025" indent="0">
              <a:buNone/>
              <a:defRPr sz="1500"/>
            </a:lvl5pPr>
            <a:lvl6pPr>
              <a:defRPr sz="1134"/>
            </a:lvl6pPr>
            <a:lvl7pPr>
              <a:defRPr sz="1134"/>
            </a:lvl7pPr>
            <a:lvl8pPr>
              <a:defRPr sz="1134"/>
            </a:lvl8pPr>
            <a:lvl9pPr>
              <a:defRPr sz="1134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9424" y="6047789"/>
            <a:ext cx="4140578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764575" y="6047789"/>
            <a:ext cx="6948577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</p:spTree>
    <p:extLst>
      <p:ext uri="{BB962C8B-B14F-4D97-AF65-F5344CB8AC3E}">
        <p14:creationId xmlns:p14="http://schemas.microsoft.com/office/powerpoint/2010/main" val="212977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, 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EBDDE-DFB6-4C65-B615-CDB877E6E891}" type="datetime1">
              <a:rPr lang="de-DE" smtClean="0"/>
              <a:t>24.04.22</a:t>
            </a:fld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80001" y="1620870"/>
            <a:ext cx="3636000" cy="4410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4"/>
          </p:nvPr>
        </p:nvSpPr>
        <p:spPr>
          <a:xfrm>
            <a:off x="8076575" y="1620870"/>
            <a:ext cx="3636000" cy="4410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8"/>
          <p:cNvSpPr>
            <a:spLocks noGrp="1"/>
          </p:cNvSpPr>
          <p:nvPr>
            <p:ph sz="quarter" idx="15"/>
          </p:nvPr>
        </p:nvSpPr>
        <p:spPr>
          <a:xfrm>
            <a:off x="4278001" y="1620870"/>
            <a:ext cx="3636000" cy="4410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6" hasCustomPrompt="1"/>
          </p:nvPr>
        </p:nvSpPr>
        <p:spPr>
          <a:xfrm>
            <a:off x="480000" y="1138435"/>
            <a:ext cx="11232000" cy="360000"/>
          </a:xfrm>
        </p:spPr>
        <p:txBody>
          <a:bodyPr/>
          <a:lstStyle>
            <a:lvl1pPr marL="0" indent="0">
              <a:buNone/>
              <a:defRPr sz="2000" b="1"/>
            </a:lvl1pPr>
            <a:lvl2pPr marL="324006" indent="0">
              <a:buNone/>
              <a:defRPr sz="1500"/>
            </a:lvl2pPr>
            <a:lvl3pPr marL="648013" indent="0">
              <a:buNone/>
              <a:defRPr sz="1500"/>
            </a:lvl3pPr>
            <a:lvl4pPr marL="972019" indent="0">
              <a:buNone/>
              <a:defRPr sz="1500"/>
            </a:lvl4pPr>
            <a:lvl5pPr marL="1296025" indent="0">
              <a:buNone/>
              <a:defRPr sz="1500"/>
            </a:lvl5pPr>
            <a:lvl6pPr>
              <a:defRPr sz="1134"/>
            </a:lvl6pPr>
            <a:lvl7pPr>
              <a:defRPr sz="1134"/>
            </a:lvl7pPr>
            <a:lvl8pPr>
              <a:defRPr sz="1134"/>
            </a:lvl8pPr>
            <a:lvl9pPr>
              <a:defRPr sz="1134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9418" y="6054290"/>
            <a:ext cx="3636004" cy="175710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277995" y="6054290"/>
            <a:ext cx="3636004" cy="175710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8075996" y="6054290"/>
            <a:ext cx="3636004" cy="175710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</p:spTree>
    <p:extLst>
      <p:ext uri="{BB962C8B-B14F-4D97-AF65-F5344CB8AC3E}">
        <p14:creationId xmlns:p14="http://schemas.microsoft.com/office/powerpoint/2010/main" val="276008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F17E-8B34-4247-B7C6-175FB7006B61}" type="datetime1">
              <a:rPr lang="de-DE" smtClean="0"/>
              <a:t>24.04.22</a:t>
            </a:fld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0460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/>
          <p:cNvSpPr>
            <a:spLocks noGrp="1"/>
          </p:cNvSpPr>
          <p:nvPr>
            <p:ph sz="half" idx="16" hasCustomPrompt="1"/>
          </p:nvPr>
        </p:nvSpPr>
        <p:spPr>
          <a:xfrm>
            <a:off x="479425" y="3404600"/>
            <a:ext cx="7561064" cy="28326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24006" indent="0">
              <a:buNone/>
              <a:defRPr sz="1500"/>
            </a:lvl2pPr>
            <a:lvl3pPr marL="648013" indent="0">
              <a:buNone/>
              <a:defRPr sz="1500"/>
            </a:lvl3pPr>
            <a:lvl4pPr marL="972019" indent="0">
              <a:buNone/>
              <a:defRPr sz="1500"/>
            </a:lvl4pPr>
            <a:lvl5pPr marL="1296025" indent="0">
              <a:buNone/>
              <a:defRPr sz="1500"/>
            </a:lvl5pPr>
            <a:lvl6pPr>
              <a:defRPr sz="1134"/>
            </a:lvl6pPr>
            <a:lvl7pPr>
              <a:defRPr sz="1134"/>
            </a:lvl7pPr>
            <a:lvl8pPr>
              <a:defRPr sz="1134"/>
            </a:lvl8pPr>
            <a:lvl9pPr>
              <a:defRPr sz="1134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9425" y="1125538"/>
            <a:ext cx="1548000" cy="216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82642" y="2426057"/>
            <a:ext cx="8370414" cy="859481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224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00EDC9F-CB14-436A-BA70-108AC9FC35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1709" cy="2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82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35605B-33CE-4F8A-93E6-080CF6DB6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1709" cy="2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7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5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2BE80F-06DA-4784-BF95-EC97341C2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1709" cy="2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5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BE6023F-CDEC-4F79-963F-6000B12B12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8502"/>
            <a:ext cx="984461" cy="1605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09E-24F7-4785-A971-7E8F1D82B365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Slide </a:t>
            </a:r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7" y="6114342"/>
            <a:ext cx="10728325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</p:spTree>
    <p:extLst>
      <p:ext uri="{BB962C8B-B14F-4D97-AF65-F5344CB8AC3E}">
        <p14:creationId xmlns:p14="http://schemas.microsoft.com/office/powerpoint/2010/main" val="354802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412875"/>
            <a:ext cx="5220000" cy="468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AB306-3C9A-4508-8BB4-B8123CBB4E8A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Slide </a:t>
            </a:r>
            <a:fld id="{5ACA52AF-F19D-405C-AD5F-7D94B96A5CC3}" type="slidenum">
              <a:rPr lang="de-CH" noProof="0" smtClean="0"/>
              <a:t>‹N°›</a:t>
            </a:fld>
            <a:endParaRPr lang="de-CH" noProof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162" y="1407764"/>
            <a:ext cx="5220000" cy="468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240162" y="6114342"/>
            <a:ext cx="5220000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6118856"/>
            <a:ext cx="5220000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D0C139-1409-4877-88A6-6590EC17EC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8502"/>
            <a:ext cx="984461" cy="1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2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66280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23AC9-9264-4BF5-8DFA-03C810CDA80F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Slide </a:t>
            </a:r>
            <a:fld id="{5ACA52AF-F19D-405C-AD5F-7D94B96A5CC3}" type="slidenum">
              <a:rPr lang="de-CH" noProof="0" smtClean="0"/>
              <a:t>‹N°›</a:t>
            </a:fld>
            <a:endParaRPr lang="de-CH" noProof="0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662805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204163" y="6114342"/>
            <a:ext cx="5255999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1837" y="6118856"/>
            <a:ext cx="5040001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32F51D-D7E3-466E-8896-D42A7AE931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8502"/>
            <a:ext cx="984461" cy="1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48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2E57-320F-4DB6-AD59-954A10E91053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Slide </a:t>
            </a:r>
            <a:fld id="{5ACA52AF-F19D-405C-AD5F-7D94B96A5CC3}" type="slidenum">
              <a:rPr lang="de-CH" noProof="0" smtClean="0"/>
              <a:t>‹N°›</a:t>
            </a:fld>
            <a:endParaRPr lang="de-CH" noProof="0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204162" y="4862058"/>
            <a:ext cx="5256001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31834" y="4862058"/>
            <a:ext cx="5256001" cy="181125"/>
          </a:xfrm>
        </p:spPr>
        <p:txBody>
          <a:bodyPr/>
          <a:lstStyle>
            <a:lvl1pPr marL="0" indent="0" algn="r">
              <a:buNone/>
              <a:defRPr sz="9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content source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F15A20E-D58B-480E-BFC2-6C89AB7E6D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8502"/>
            <a:ext cx="984461" cy="1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5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.emf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9517419" cy="90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64069" y="6498060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0515011-EC61-44E7-A956-83519368517C}" type="datetime1">
              <a:rPr lang="de-DE" smtClean="0"/>
              <a:t>24.04.22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1700" y="6498060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8439" y="6498060"/>
            <a:ext cx="391723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Slide </a:t>
            </a:r>
            <a:fld id="{5ACA52AF-F19D-405C-AD5F-7D94B96A5CC3}" type="slidenum">
              <a:rPr lang="de-CH" smtClean="0"/>
              <a:pPr/>
              <a:t>‹N°›</a:t>
            </a:fld>
            <a:endParaRPr lang="de-CH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06" t="23757" r="6296" b="24576"/>
          <a:stretch/>
        </p:blipFill>
        <p:spPr>
          <a:xfrm>
            <a:off x="9959021" y="386112"/>
            <a:ext cx="1501141" cy="23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0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3" r:id="rId6"/>
    <p:sldLayoutId id="2147483753" r:id="rId7"/>
    <p:sldLayoutId id="2147483748" r:id="rId8"/>
    <p:sldLayoutId id="2147483749" r:id="rId9"/>
    <p:sldLayoutId id="2147483750" r:id="rId10"/>
    <p:sldLayoutId id="2147483752" r:id="rId11"/>
    <p:sldLayoutId id="2147483745" r:id="rId12"/>
    <p:sldLayoutId id="214748375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>
          <p15:clr>
            <a:srgbClr val="F26B43"/>
          </p15:clr>
        </p15:guide>
        <p15:guide id="3" pos="7219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orient="horz" pos="890">
          <p15:clr>
            <a:srgbClr val="F26B43"/>
          </p15:clr>
        </p15:guide>
        <p15:guide id="6" orient="horz" pos="4201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06316" y="2281187"/>
            <a:ext cx="8200784" cy="359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en-US" dirty="0"/>
              <a:t>Textmasterformate durch Klicken bearbeiten</a:t>
            </a:r>
          </a:p>
          <a:p>
            <a:pPr lvl="1"/>
            <a:r>
              <a:rPr lang="de-CH" altLang="en-US" dirty="0"/>
              <a:t>Zweite Ebene</a:t>
            </a:r>
          </a:p>
          <a:p>
            <a:pPr lvl="2"/>
            <a:r>
              <a:rPr lang="de-CH" altLang="en-US" dirty="0"/>
              <a:t>Dritte Ebene</a:t>
            </a:r>
          </a:p>
          <a:p>
            <a:pPr lvl="3"/>
            <a:r>
              <a:rPr lang="de-CH" altLang="en-US" dirty="0"/>
              <a:t>Vierte Ebene</a:t>
            </a:r>
          </a:p>
          <a:p>
            <a:pPr lvl="4"/>
            <a:r>
              <a:rPr lang="de-CH" altLang="en-US" dirty="0"/>
              <a:t>Fünfte Ebene</a:t>
            </a:r>
          </a:p>
        </p:txBody>
      </p:sp>
      <p:sp>
        <p:nvSpPr>
          <p:cNvPr id="8" name="Titelplatzhalter 7"/>
          <p:cNvSpPr>
            <a:spLocks noGrp="1"/>
          </p:cNvSpPr>
          <p:nvPr>
            <p:ph type="title"/>
          </p:nvPr>
        </p:nvSpPr>
        <p:spPr>
          <a:xfrm>
            <a:off x="480000" y="270550"/>
            <a:ext cx="9562695" cy="7454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5" name="Textfeld 4"/>
          <p:cNvSpPr txBox="1"/>
          <p:nvPr userDrawn="1"/>
        </p:nvSpPr>
        <p:spPr>
          <a:xfrm>
            <a:off x="10663647" y="6443744"/>
            <a:ext cx="1048354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r>
              <a:rPr lang="en-US" sz="800" kern="1200" noProof="0" dirty="0">
                <a:solidFill>
                  <a:srgbClr val="999999"/>
                </a:solidFill>
                <a:latin typeface="Arial" panose="020B0604020202020204" pitchFamily="34" charset="0"/>
                <a:ea typeface="+mn-ea"/>
                <a:cs typeface="+mn-cs"/>
              </a:rPr>
              <a:t>Strategic Partner</a:t>
            </a:r>
            <a:endParaRPr lang="en-US" sz="800" noProof="0" dirty="0">
              <a:solidFill>
                <a:srgbClr val="999999"/>
              </a:solidFill>
            </a:endParaRPr>
          </a:p>
          <a:p>
            <a:pPr algn="r"/>
            <a:r>
              <a:rPr lang="en-US" sz="800" noProof="0" dirty="0">
                <a:solidFill>
                  <a:srgbClr val="999999"/>
                </a:solidFill>
              </a:rPr>
              <a:t>of ETH Zurich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2"/>
          </p:nvPr>
        </p:nvSpPr>
        <p:spPr>
          <a:xfrm>
            <a:off x="8702958" y="6566853"/>
            <a:ext cx="9000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algn="ctr">
              <a:defRPr lang="en-US" sz="800" smtClean="0">
                <a:solidFill>
                  <a:srgbClr val="999999"/>
                </a:solidFill>
              </a:defRPr>
            </a:lvl1pPr>
          </a:lstStyle>
          <a:p>
            <a:fld id="{B30A9BD0-2AC6-4785-B4C9-7F120A331011}" type="datetime1">
              <a:rPr lang="de-DE" smtClean="0"/>
              <a:t>24.04.22</a:t>
            </a:fld>
            <a:endParaRPr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4545096" y="6566853"/>
            <a:ext cx="41148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algn="r">
              <a:defRPr lang="en-US" sz="800" dirty="0">
                <a:solidFill>
                  <a:srgbClr val="999999"/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9651359" y="6566853"/>
            <a:ext cx="7200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n-US" sz="800" smtClean="0">
                <a:solidFill>
                  <a:srgbClr val="999999"/>
                </a:solidFill>
              </a:defRPr>
            </a:lvl1pPr>
          </a:lstStyle>
          <a:p>
            <a:r>
              <a:rPr lang="en-US" dirty="0"/>
              <a:t>Slide </a:t>
            </a:r>
            <a:fld id="{3B04BC8F-45B3-45BF-A9B7-8A27B0C636DB}" type="slidenum">
              <a:rPr smtClean="0"/>
              <a:pPr/>
              <a:t>‹N°›</a:t>
            </a:fld>
            <a:endParaRPr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647" y="329196"/>
            <a:ext cx="1046554" cy="3574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06" t="23757" r="6296" b="24576"/>
          <a:stretch/>
        </p:blipFill>
        <p:spPr>
          <a:xfrm>
            <a:off x="480000" y="6425884"/>
            <a:ext cx="1501141" cy="2362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8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9" r:id="rId13"/>
    <p:sldLayoutId id="2147483670" r:id="rId14"/>
  </p:sldLayoutIdLst>
  <p:hf hdr="0"/>
  <p:txStyles>
    <p:titleStyle>
      <a:lvl1pPr algn="l" rtl="0" eaLnBrk="1" fontAlgn="base" hangingPunct="1">
        <a:lnSpc>
          <a:spcPct val="90000"/>
        </a:lnSpc>
        <a:spcBef>
          <a:spcPts val="600"/>
        </a:spcBef>
        <a:spcAft>
          <a:spcPts val="600"/>
        </a:spcAft>
        <a:defRPr sz="2400" b="1">
          <a:solidFill>
            <a:srgbClr val="999999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701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701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701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701" b="1">
          <a:solidFill>
            <a:schemeClr val="tx1"/>
          </a:solidFill>
          <a:latin typeface="Arial" charset="0"/>
        </a:defRPr>
      </a:lvl5pPr>
      <a:lvl6pPr marL="32400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701" b="1">
          <a:solidFill>
            <a:schemeClr val="tx1"/>
          </a:solidFill>
          <a:latin typeface="Arial" charset="0"/>
        </a:defRPr>
      </a:lvl6pPr>
      <a:lvl7pPr marL="648013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701" b="1">
          <a:solidFill>
            <a:schemeClr val="tx1"/>
          </a:solidFill>
          <a:latin typeface="Arial" charset="0"/>
        </a:defRPr>
      </a:lvl7pPr>
      <a:lvl8pPr marL="97201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701" b="1">
          <a:solidFill>
            <a:schemeClr val="tx1"/>
          </a:solidFill>
          <a:latin typeface="Arial" charset="0"/>
        </a:defRPr>
      </a:lvl8pPr>
      <a:lvl9pPr marL="1296025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701" b="1">
          <a:solidFill>
            <a:schemeClr val="tx1"/>
          </a:solidFill>
          <a:latin typeface="Arial" charset="0"/>
        </a:defRPr>
      </a:lvl9pPr>
    </p:titleStyle>
    <p:bodyStyle>
      <a:lvl1pPr marL="243005" indent="-24300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130000"/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26510" indent="-2025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10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2pPr>
      <a:lvl3pPr marL="714375" indent="-171450" algn="l" rtl="0" eaLnBrk="1" fontAlgn="base" hangingPunct="1">
        <a:spcBef>
          <a:spcPct val="20000"/>
        </a:spcBef>
        <a:spcAft>
          <a:spcPct val="0"/>
        </a:spcAft>
        <a:buClr>
          <a:schemeClr val="bg1">
            <a:lumMod val="65000"/>
          </a:schemeClr>
        </a:buClr>
        <a:buSzPct val="100000"/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</a:defRPr>
      </a:lvl3pPr>
      <a:lvl4pPr marL="895350" indent="-180975" algn="l" rtl="0" eaLnBrk="1" fontAlgn="base" hangingPunct="1">
        <a:spcBef>
          <a:spcPct val="20000"/>
        </a:spcBef>
        <a:spcAft>
          <a:spcPct val="0"/>
        </a:spcAft>
        <a:buClr>
          <a:schemeClr val="bg1">
            <a:lumMod val="75000"/>
          </a:schemeClr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1296025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1400">
          <a:solidFill>
            <a:schemeClr val="tx1"/>
          </a:solidFill>
          <a:latin typeface="+mn-lt"/>
        </a:defRPr>
      </a:lvl5pPr>
      <a:lvl6pPr marL="1782035" indent="-162003" algn="l" rtl="0" eaLnBrk="1" fontAlgn="base" hangingPunct="1">
        <a:spcBef>
          <a:spcPct val="20000"/>
        </a:spcBef>
        <a:spcAft>
          <a:spcPct val="0"/>
        </a:spcAft>
        <a:buChar char="»"/>
        <a:defRPr sz="1418">
          <a:solidFill>
            <a:schemeClr val="tx1"/>
          </a:solidFill>
          <a:latin typeface="Helvetica 55 Roman" pitchFamily="34" charset="0"/>
        </a:defRPr>
      </a:lvl6pPr>
      <a:lvl7pPr marL="2106041" indent="-162003" algn="l" rtl="0" eaLnBrk="1" fontAlgn="base" hangingPunct="1">
        <a:spcBef>
          <a:spcPct val="20000"/>
        </a:spcBef>
        <a:spcAft>
          <a:spcPct val="0"/>
        </a:spcAft>
        <a:buChar char="»"/>
        <a:defRPr sz="1418">
          <a:solidFill>
            <a:schemeClr val="tx1"/>
          </a:solidFill>
          <a:latin typeface="Helvetica 55 Roman" pitchFamily="34" charset="0"/>
        </a:defRPr>
      </a:lvl7pPr>
      <a:lvl8pPr marL="2430047" indent="-162003" algn="l" rtl="0" eaLnBrk="1" fontAlgn="base" hangingPunct="1">
        <a:spcBef>
          <a:spcPct val="20000"/>
        </a:spcBef>
        <a:spcAft>
          <a:spcPct val="0"/>
        </a:spcAft>
        <a:buChar char="»"/>
        <a:defRPr sz="1418">
          <a:solidFill>
            <a:schemeClr val="tx1"/>
          </a:solidFill>
          <a:latin typeface="Helvetica 55 Roman" pitchFamily="34" charset="0"/>
        </a:defRPr>
      </a:lvl8pPr>
      <a:lvl9pPr marL="2754053" indent="-162003" algn="l" rtl="0" eaLnBrk="1" fontAlgn="base" hangingPunct="1">
        <a:spcBef>
          <a:spcPct val="20000"/>
        </a:spcBef>
        <a:spcAft>
          <a:spcPct val="0"/>
        </a:spcAft>
        <a:buChar char="»"/>
        <a:defRPr sz="1418">
          <a:solidFill>
            <a:schemeClr val="tx1"/>
          </a:solidFill>
          <a:latin typeface="Helvetica 55 Roman" pitchFamily="34" charset="0"/>
        </a:defRPr>
      </a:lvl9pPr>
    </p:bodyStyle>
    <p:otherStyle>
      <a:defPPr>
        <a:defRPr lang="de-DE"/>
      </a:defPPr>
      <a:lvl1pPr marL="0" algn="l" defTabSz="648013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06" algn="l" defTabSz="648013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13" algn="l" defTabSz="648013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19" algn="l" defTabSz="648013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25" algn="l" defTabSz="648013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31" algn="l" defTabSz="648013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038" algn="l" defTabSz="648013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044" algn="l" defTabSz="648013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050" algn="l" defTabSz="648013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640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709" userDrawn="1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orient="horz" pos="4201" userDrawn="1">
          <p15:clr>
            <a:srgbClr val="F26B43"/>
          </p15:clr>
        </p15:guide>
        <p15:guide id="8" pos="3885" userDrawn="1">
          <p15:clr>
            <a:srgbClr val="F26B43"/>
          </p15:clr>
        </p15:guide>
        <p15:guide id="9" pos="37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motions.com/blog/10-terms-metrics-eye-tracking/" TargetMode="External"/><Relationship Id="rId2" Type="http://schemas.openxmlformats.org/officeDocument/2006/relationships/hyperlink" Target="https://lakshaysuri.wordpress.com/2017/03/19/machine-learning-supervised-vs-unsupervised-learning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dreamstime.com/object-form-geometric-part-angle-degrees-expert-hand-professional-to-take-measurements-calculate-right-image168287546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200" dirty="0"/>
              <a:t>Development </a:t>
            </a:r>
            <a:r>
              <a:rPr lang="de-DE" sz="3200" dirty="0" err="1"/>
              <a:t>of</a:t>
            </a:r>
            <a:r>
              <a:rPr lang="de-DE" sz="3200" dirty="0"/>
              <a:t> an </a:t>
            </a:r>
            <a:r>
              <a:rPr lang="de-DE" sz="3200" dirty="0" err="1"/>
              <a:t>Automated</a:t>
            </a:r>
            <a:r>
              <a:rPr lang="de-DE" sz="3200" dirty="0"/>
              <a:t> Task </a:t>
            </a:r>
            <a:r>
              <a:rPr lang="de-DE" sz="3200" dirty="0" err="1"/>
              <a:t>Sequencing</a:t>
            </a:r>
            <a:r>
              <a:rPr lang="de-DE" sz="3200" dirty="0"/>
              <a:t> Framework</a:t>
            </a:r>
            <a:endParaRPr lang="de-CH" sz="32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A45186-1491-4640-A581-740BCA5511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997538"/>
            <a:ext cx="4680000" cy="1008000"/>
          </a:xfrm>
        </p:spPr>
        <p:txBody>
          <a:bodyPr/>
          <a:lstStyle/>
          <a:p>
            <a:r>
              <a:rPr lang="de-DE" b="1" dirty="0"/>
              <a:t>Cherif Ghazi </a:t>
            </a:r>
          </a:p>
          <a:p>
            <a:r>
              <a:rPr lang="de-DE" b="1" dirty="0" err="1"/>
              <a:t>Supervised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Felix Wang</a:t>
            </a:r>
            <a:endParaRPr lang="de-DE" dirty="0"/>
          </a:p>
          <a:p>
            <a:r>
              <a:rPr lang="de-DE" dirty="0"/>
              <a:t>25. April 2022, </a:t>
            </a:r>
            <a:r>
              <a:rPr lang="de-DE" dirty="0" err="1"/>
              <a:t>Zurich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70634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Silhouette Coefficients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rgbClr val="82BD1C"/>
                </a:solidFill>
              </a:rPr>
              <a:t>Results</a:t>
            </a:r>
            <a:r>
              <a:rPr lang="en-GB" dirty="0">
                <a:solidFill>
                  <a:srgbClr val="999999"/>
                </a:solidFill>
              </a:rPr>
              <a:t>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457098" y="5408475"/>
            <a:ext cx="957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Method of </a:t>
            </a:r>
            <a:r>
              <a:rPr lang="fr-CH" dirty="0" err="1"/>
              <a:t>interpretation</a:t>
            </a:r>
            <a:r>
              <a:rPr lang="fr-CH" dirty="0"/>
              <a:t> and validation of </a:t>
            </a:r>
            <a:r>
              <a:rPr lang="fr-CH" dirty="0" err="1"/>
              <a:t>consistency</a:t>
            </a:r>
            <a:r>
              <a:rPr lang="fr-CH" dirty="0"/>
              <a:t> </a:t>
            </a:r>
            <a:r>
              <a:rPr lang="fr-CH" dirty="0" err="1"/>
              <a:t>within</a:t>
            </a:r>
            <a:r>
              <a:rPr lang="fr-CH" dirty="0"/>
              <a:t> clusters 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Provides</a:t>
            </a:r>
            <a:r>
              <a:rPr lang="fr-CH" dirty="0"/>
              <a:t> a </a:t>
            </a:r>
            <a:r>
              <a:rPr lang="fr-CH" dirty="0" err="1"/>
              <a:t>succint</a:t>
            </a:r>
            <a:r>
              <a:rPr lang="fr-CH" dirty="0"/>
              <a:t> </a:t>
            </a:r>
            <a:r>
              <a:rPr lang="fr-CH" dirty="0" err="1"/>
              <a:t>graphical</a:t>
            </a:r>
            <a:r>
              <a:rPr lang="fr-CH" dirty="0"/>
              <a:t> </a:t>
            </a:r>
            <a:r>
              <a:rPr lang="fr-CH" dirty="0" err="1"/>
              <a:t>representation</a:t>
            </a:r>
            <a:r>
              <a:rPr lang="fr-CH" dirty="0"/>
              <a:t> of how </a:t>
            </a:r>
            <a:r>
              <a:rPr lang="fr-CH" dirty="0" err="1"/>
              <a:t>well</a:t>
            </a:r>
            <a:r>
              <a:rPr lang="fr-CH" dirty="0"/>
              <a:t> </a:t>
            </a:r>
            <a:r>
              <a:rPr lang="fr-CH" dirty="0" err="1"/>
              <a:t>each</a:t>
            </a:r>
            <a:r>
              <a:rPr lang="fr-CH" dirty="0"/>
              <a:t> </a:t>
            </a:r>
            <a:r>
              <a:rPr lang="fr-CH" dirty="0" err="1"/>
              <a:t>object</a:t>
            </a:r>
            <a:r>
              <a:rPr lang="fr-CH" dirty="0"/>
              <a:t> has been </a:t>
            </a:r>
            <a:r>
              <a:rPr lang="fr-CH" dirty="0" err="1"/>
              <a:t>classified</a:t>
            </a:r>
            <a:r>
              <a:rPr lang="fr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66677A32-1B36-40DD-8B67-3099DEB91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9"/>
          <a:stretch/>
        </p:blipFill>
        <p:spPr>
          <a:xfrm>
            <a:off x="457098" y="1496674"/>
            <a:ext cx="11277600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9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Supervised Learning Results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rgbClr val="82BD1C"/>
                </a:solidFill>
              </a:rPr>
              <a:t>Results</a:t>
            </a:r>
            <a:r>
              <a:rPr lang="en-GB" dirty="0">
                <a:solidFill>
                  <a:srgbClr val="999999"/>
                </a:solidFill>
              </a:rPr>
              <a:t>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768350" y="5047675"/>
            <a:ext cx="957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Low </a:t>
            </a:r>
            <a:r>
              <a:rPr lang="fr-CH" dirty="0" err="1"/>
              <a:t>accuracy</a:t>
            </a:r>
            <a:r>
              <a:rPr lang="fr-CH" dirty="0"/>
              <a:t> (20%)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Layers</a:t>
            </a:r>
            <a:r>
              <a:rPr lang="fr-CH" dirty="0"/>
              <a:t> 100-80-50-20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12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C893D18-8A19-689B-520B-75923FFD1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1959243"/>
            <a:ext cx="10691812" cy="2561377"/>
          </a:xfrm>
        </p:spPr>
      </p:pic>
    </p:spTree>
    <p:extLst>
      <p:ext uri="{BB962C8B-B14F-4D97-AF65-F5344CB8AC3E}">
        <p14:creationId xmlns:p14="http://schemas.microsoft.com/office/powerpoint/2010/main" val="11903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 err="1"/>
              <a:t>Mediapipe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82BD1C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550804" y="1834918"/>
            <a:ext cx="4103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Google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Trained</a:t>
            </a:r>
            <a:r>
              <a:rPr lang="fr-CH" dirty="0"/>
              <a:t> over a million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CA583E22-0E5E-EC3A-5384-D2CCBCA0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154" y="1278453"/>
            <a:ext cx="6852045" cy="52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2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Landmarks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82BD1C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550804" y="1834918"/>
            <a:ext cx="3323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Detecting</a:t>
            </a:r>
            <a:r>
              <a:rPr lang="fr-CH" dirty="0"/>
              <a:t> a </a:t>
            </a:r>
            <a:r>
              <a:rPr lang="fr-CH" dirty="0" err="1"/>
              <a:t>bunch</a:t>
            </a:r>
            <a:r>
              <a:rPr lang="fr-CH" dirty="0"/>
              <a:t> of </a:t>
            </a:r>
            <a:r>
              <a:rPr lang="fr-CH" dirty="0" err="1"/>
              <a:t>landmarks</a:t>
            </a:r>
            <a:r>
              <a:rPr lang="fr-CH" dirty="0"/>
              <a:t> on the hands.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Classified</a:t>
            </a:r>
            <a:r>
              <a:rPr lang="fr-CH" dirty="0"/>
              <a:t> and </a:t>
            </a:r>
            <a:r>
              <a:rPr lang="fr-CH" dirty="0" err="1"/>
              <a:t>identified</a:t>
            </a:r>
            <a:r>
              <a:rPr lang="fr-CH" dirty="0"/>
              <a:t>.</a:t>
            </a:r>
          </a:p>
        </p:txBody>
      </p:sp>
      <p:pic>
        <p:nvPicPr>
          <p:cNvPr id="8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8CD2E2-ECE6-A059-44C3-23D73B0D0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634" y="2027004"/>
            <a:ext cx="7944644" cy="2803992"/>
          </a:xfrm>
        </p:spPr>
      </p:pic>
    </p:spTree>
    <p:extLst>
      <p:ext uri="{BB962C8B-B14F-4D97-AF65-F5344CB8AC3E}">
        <p14:creationId xmlns:p14="http://schemas.microsoft.com/office/powerpoint/2010/main" val="314746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Unsupervised Learning Results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</a:t>
            </a:r>
            <a:r>
              <a:rPr lang="en-GB" dirty="0">
                <a:solidFill>
                  <a:srgbClr val="82BD1C"/>
                </a:solidFill>
              </a:rPr>
              <a:t>New Algorithm </a:t>
            </a:r>
            <a:r>
              <a:rPr lang="en-GB" dirty="0">
                <a:solidFill>
                  <a:srgbClr val="999999"/>
                </a:solidFill>
              </a:rPr>
              <a:t>| Metrics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550804" y="1834918"/>
            <a:ext cx="33237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Prints</a:t>
            </a:r>
            <a:r>
              <a:rPr lang="fr-CH" dirty="0"/>
              <a:t> all the </a:t>
            </a:r>
            <a:r>
              <a:rPr lang="fr-CH" dirty="0" err="1"/>
              <a:t>landmarks</a:t>
            </a:r>
            <a:r>
              <a:rPr lang="fr-CH" dirty="0"/>
              <a:t> on the </a:t>
            </a:r>
            <a:r>
              <a:rPr lang="fr-CH" dirty="0" err="1"/>
              <a:t>video</a:t>
            </a:r>
            <a:r>
              <a:rPr lang="fr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Detecting</a:t>
            </a:r>
            <a:r>
              <a:rPr lang="fr-CH" dirty="0"/>
              <a:t> </a:t>
            </a:r>
            <a:r>
              <a:rPr lang="fr-CH" dirty="0" err="1"/>
              <a:t>whether</a:t>
            </a:r>
            <a:r>
              <a:rPr lang="fr-CH" dirty="0"/>
              <a:t> the hand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left</a:t>
            </a:r>
            <a:r>
              <a:rPr lang="fr-CH" dirty="0"/>
              <a:t> or 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Ouputs</a:t>
            </a:r>
            <a:r>
              <a:rPr lang="fr-CH" dirty="0"/>
              <a:t> x and y </a:t>
            </a:r>
            <a:r>
              <a:rPr lang="fr-CH" dirty="0" err="1"/>
              <a:t>coordinates</a:t>
            </a:r>
            <a:r>
              <a:rPr lang="fr-CH" dirty="0"/>
              <a:t> of the </a:t>
            </a:r>
            <a:r>
              <a:rPr lang="fr-CH" dirty="0" err="1"/>
              <a:t>different</a:t>
            </a:r>
            <a:r>
              <a:rPr lang="fr-CH" dirty="0"/>
              <a:t> </a:t>
            </a:r>
            <a:r>
              <a:rPr lang="fr-CH" dirty="0" err="1"/>
              <a:t>landmarks</a:t>
            </a:r>
            <a:r>
              <a:rPr lang="fr-CH" dirty="0"/>
              <a:t> in the image frame.</a:t>
            </a:r>
          </a:p>
        </p:txBody>
      </p:sp>
      <p:pic>
        <p:nvPicPr>
          <p:cNvPr id="14" name="Exp1PrimingApplyTip" descr="Exp1PrimingApplyTip">
            <a:hlinkClick r:id="" action="ppaction://media"/>
            <a:extLst>
              <a:ext uri="{FF2B5EF4-FFF2-40B4-BE49-F238E27FC236}">
                <a16:creationId xmlns:a16="http://schemas.microsoft.com/office/drawing/2014/main" id="{30E51CF4-39B4-5F82-FF42-C721714A4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8832" y="1484278"/>
            <a:ext cx="7062364" cy="50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755" y="265165"/>
            <a:ext cx="9517419" cy="900000"/>
          </a:xfrm>
        </p:spPr>
        <p:txBody>
          <a:bodyPr/>
          <a:lstStyle/>
          <a:p>
            <a:r>
              <a:rPr lang="en-GB" dirty="0"/>
              <a:t>What we can achieve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</a:t>
            </a:r>
            <a:r>
              <a:rPr lang="en-GB" dirty="0">
                <a:solidFill>
                  <a:srgbClr val="82BD1C"/>
                </a:solidFill>
              </a:rPr>
              <a:t>Bibliography</a:t>
            </a:r>
            <a:endParaRPr lang="en-GB" dirty="0">
              <a:solidFill>
                <a:srgbClr val="999999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209741" y="1753055"/>
            <a:ext cx="33237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Prints</a:t>
            </a:r>
            <a:r>
              <a:rPr lang="fr-CH" dirty="0"/>
              <a:t> all the </a:t>
            </a:r>
            <a:r>
              <a:rPr lang="fr-CH" dirty="0" err="1"/>
              <a:t>landmarks</a:t>
            </a:r>
            <a:r>
              <a:rPr lang="fr-CH" dirty="0"/>
              <a:t> on the </a:t>
            </a:r>
            <a:r>
              <a:rPr lang="fr-CH" dirty="0" err="1"/>
              <a:t>video</a:t>
            </a:r>
            <a:r>
              <a:rPr lang="fr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Detecting</a:t>
            </a:r>
            <a:r>
              <a:rPr lang="fr-CH" dirty="0"/>
              <a:t> </a:t>
            </a:r>
            <a:r>
              <a:rPr lang="fr-CH" dirty="0" err="1"/>
              <a:t>whether</a:t>
            </a:r>
            <a:r>
              <a:rPr lang="fr-CH" dirty="0"/>
              <a:t> the hand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left</a:t>
            </a:r>
            <a:r>
              <a:rPr lang="fr-CH" dirty="0"/>
              <a:t> or 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Ouputs</a:t>
            </a:r>
            <a:r>
              <a:rPr lang="fr-CH" dirty="0"/>
              <a:t> x and y </a:t>
            </a:r>
            <a:r>
              <a:rPr lang="fr-CH" dirty="0" err="1"/>
              <a:t>coordinates</a:t>
            </a:r>
            <a:r>
              <a:rPr lang="fr-CH" dirty="0"/>
              <a:t> of the </a:t>
            </a:r>
            <a:r>
              <a:rPr lang="fr-CH" dirty="0" err="1"/>
              <a:t>different</a:t>
            </a:r>
            <a:r>
              <a:rPr lang="fr-CH" dirty="0"/>
              <a:t> </a:t>
            </a:r>
            <a:r>
              <a:rPr lang="fr-CH" dirty="0" err="1"/>
              <a:t>landmarks</a:t>
            </a:r>
            <a:r>
              <a:rPr lang="fr-CH" dirty="0"/>
              <a:t> in the image frame.</a:t>
            </a:r>
          </a:p>
        </p:txBody>
      </p:sp>
      <p:pic>
        <p:nvPicPr>
          <p:cNvPr id="14" name="Exp1PrimingApplyTip" descr="Exp1PrimingApplyTip">
            <a:hlinkClick r:id="" action="ppaction://media"/>
            <a:extLst>
              <a:ext uri="{FF2B5EF4-FFF2-40B4-BE49-F238E27FC236}">
                <a16:creationId xmlns:a16="http://schemas.microsoft.com/office/drawing/2014/main" id="{30E51CF4-39B4-5F82-FF42-C721714A4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8832" y="1484278"/>
            <a:ext cx="7062364" cy="5013782"/>
          </a:xfrm>
          <a:prstGeom prst="rect">
            <a:avLst/>
          </a:prstGeom>
        </p:spPr>
      </p:pic>
      <p:sp>
        <p:nvSpPr>
          <p:cNvPr id="8" name="Bouée 7">
            <a:extLst>
              <a:ext uri="{FF2B5EF4-FFF2-40B4-BE49-F238E27FC236}">
                <a16:creationId xmlns:a16="http://schemas.microsoft.com/office/drawing/2014/main" id="{2414BF01-8F96-131E-4D7A-15D9919761B8}"/>
              </a:ext>
            </a:extLst>
          </p:cNvPr>
          <p:cNvSpPr/>
          <p:nvPr/>
        </p:nvSpPr>
        <p:spPr>
          <a:xfrm>
            <a:off x="4204256" y="1165165"/>
            <a:ext cx="749151" cy="758994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7A285327-2B31-BE13-E9B6-EC24180C009C}"/>
              </a:ext>
            </a:extLst>
          </p:cNvPr>
          <p:cNvSpPr/>
          <p:nvPr/>
        </p:nvSpPr>
        <p:spPr>
          <a:xfrm rot="17714727">
            <a:off x="2263276" y="2945755"/>
            <a:ext cx="3076471" cy="625081"/>
          </a:xfrm>
          <a:prstGeom prst="rightArrow">
            <a:avLst>
              <a:gd name="adj1" fmla="val 50000"/>
              <a:gd name="adj2" fmla="val 458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50817D9-48F3-34FA-5591-EAC9BDDF3F80}"/>
              </a:ext>
            </a:extLst>
          </p:cNvPr>
          <p:cNvSpPr txBox="1"/>
          <p:nvPr/>
        </p:nvSpPr>
        <p:spPr>
          <a:xfrm>
            <a:off x="1779131" y="481717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 of the frame</a:t>
            </a:r>
          </a:p>
        </p:txBody>
      </p:sp>
    </p:spTree>
    <p:extLst>
      <p:ext uri="{BB962C8B-B14F-4D97-AF65-F5344CB8AC3E}">
        <p14:creationId xmlns:p14="http://schemas.microsoft.com/office/powerpoint/2010/main" val="45927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Metrics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</a:t>
            </a:r>
            <a:r>
              <a:rPr lang="en-GB" dirty="0">
                <a:solidFill>
                  <a:srgbClr val="82BD1C"/>
                </a:solidFill>
              </a:rPr>
              <a:t>Metrics</a:t>
            </a:r>
            <a:r>
              <a:rPr lang="en-GB" dirty="0">
                <a:solidFill>
                  <a:srgbClr val="999999"/>
                </a:solidFill>
              </a:rPr>
              <a:t>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359754" y="1783153"/>
            <a:ext cx="1163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	Hand Object				     Gaze Object			           Gaze Hand</a:t>
            </a:r>
          </a:p>
        </p:txBody>
      </p:sp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59107A1B-7EA5-7866-149A-1E63D753A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60" y="2286940"/>
            <a:ext cx="5006446" cy="2645221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2E9A316-7AEB-6B5D-CE38-021F40E79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63"/>
          <a:stretch/>
        </p:blipFill>
        <p:spPr>
          <a:xfrm>
            <a:off x="10028643" y="2171746"/>
            <a:ext cx="1967044" cy="1339463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230B2CA-2AF9-9F72-1625-9196922E0E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3"/>
          <a:stretch/>
        </p:blipFill>
        <p:spPr>
          <a:xfrm>
            <a:off x="10033506" y="5014265"/>
            <a:ext cx="1993230" cy="1363917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292FCB0-AC0A-F527-AE8B-E9DBD1CC9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r="33680"/>
          <a:stretch/>
        </p:blipFill>
        <p:spPr>
          <a:xfrm>
            <a:off x="10033506" y="3593005"/>
            <a:ext cx="1957046" cy="1339157"/>
          </a:xfrm>
          <a:prstGeom prst="rect">
            <a:avLst/>
          </a:prstGeom>
        </p:spPr>
      </p:pic>
      <p:pic>
        <p:nvPicPr>
          <p:cNvPr id="20" name="Image 19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2AC7CA46-345D-0826-5043-D20D1CFB9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8" y="2286941"/>
            <a:ext cx="3999074" cy="264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97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Conclusion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</a:t>
            </a:r>
            <a:r>
              <a:rPr lang="en-GB" dirty="0">
                <a:solidFill>
                  <a:srgbClr val="82BD1C"/>
                </a:solidFill>
              </a:rPr>
              <a:t>Conclusion</a:t>
            </a:r>
            <a:r>
              <a:rPr lang="en-GB" dirty="0">
                <a:solidFill>
                  <a:srgbClr val="999999"/>
                </a:solidFill>
              </a:rPr>
              <a:t>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0423111-69C2-08B0-E253-311A169CA5BE}"/>
              </a:ext>
            </a:extLst>
          </p:cNvPr>
          <p:cNvSpPr txBox="1"/>
          <p:nvPr/>
        </p:nvSpPr>
        <p:spPr>
          <a:xfrm>
            <a:off x="672322" y="1794021"/>
            <a:ext cx="6578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to focus on two approaches.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 unsupervised learning deeper.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former algorithm based on Hidden Markov models or come up with a new neural Network if we do not succeed in improving it.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780579-56F1-3534-F220-C86C3890DBDB}"/>
              </a:ext>
            </a:extLst>
          </p:cNvPr>
          <p:cNvSpPr txBox="1"/>
          <p:nvPr/>
        </p:nvSpPr>
        <p:spPr>
          <a:xfrm>
            <a:off x="573460" y="4203458"/>
            <a:ext cx="7257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between algorithm ( 15 Hz ) and glasses ( 25 Hz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the data and hand tracking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B8A8CBB-7994-536B-F0F6-0F562D7D2972}"/>
              </a:ext>
            </a:extLst>
          </p:cNvPr>
          <p:cNvSpPr txBox="1"/>
          <p:nvPr/>
        </p:nvSpPr>
        <p:spPr>
          <a:xfrm>
            <a:off x="573460" y="1361881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CH" b="1" dirty="0"/>
              <a:t>Future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923433-EE44-C021-7815-73BFACEB81D8}"/>
              </a:ext>
            </a:extLst>
          </p:cNvPr>
          <p:cNvSpPr txBox="1"/>
          <p:nvPr/>
        </p:nvSpPr>
        <p:spPr>
          <a:xfrm>
            <a:off x="672322" y="345305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CH" b="1" dirty="0"/>
              <a:t>Possible </a:t>
            </a:r>
            <a:r>
              <a:rPr lang="de-CH" b="1" dirty="0" err="1"/>
              <a:t>issues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345888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Bibliography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</a:t>
            </a:r>
            <a:r>
              <a:rPr lang="en-GB" dirty="0">
                <a:solidFill>
                  <a:srgbClr val="82BD1C"/>
                </a:solidFill>
              </a:rPr>
              <a:t>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3FA86620-C59A-BA02-D40D-FBDB124FA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74" y="1741028"/>
            <a:ext cx="10691265" cy="36360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https://ruder.io/multi-task/index.html#fn3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https://lakshaysuri.wordpress.com/2017/03/19/machine-learning-supervised-vs-unsupervised-learning/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fr.wikipedia.org</a:t>
            </a:r>
            <a:r>
              <a:rPr lang="en-US" dirty="0"/>
              <a:t>/wiki/Silhouette_(clustering)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google.github.io</a:t>
            </a:r>
            <a:r>
              <a:rPr lang="en-US" dirty="0"/>
              <a:t>/</a:t>
            </a:r>
            <a:r>
              <a:rPr lang="en-US" dirty="0" err="1"/>
              <a:t>mediapipe</a:t>
            </a:r>
            <a:r>
              <a:rPr lang="en-US" dirty="0"/>
              <a:t>/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https://imotions.com/blog/10-terms-metrics-eye-tracking/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Gaze Comes in Handy: </a:t>
            </a:r>
            <a:r>
              <a:rPr lang="fr-CH" dirty="0" err="1"/>
              <a:t>Predicting</a:t>
            </a:r>
            <a:r>
              <a:rPr lang="fr-CH" dirty="0"/>
              <a:t> and </a:t>
            </a:r>
            <a:r>
              <a:rPr lang="fr-CH" dirty="0" err="1"/>
              <a:t>Preventing</a:t>
            </a:r>
            <a:r>
              <a:rPr lang="fr-CH" dirty="0"/>
              <a:t> </a:t>
            </a:r>
            <a:r>
              <a:rPr lang="fr-CH" dirty="0" err="1"/>
              <a:t>Erroneous</a:t>
            </a:r>
            <a:r>
              <a:rPr lang="fr-CH" dirty="0"/>
              <a:t> Hand Actions in AR-</a:t>
            </a:r>
            <a:r>
              <a:rPr lang="fr-CH" dirty="0" err="1"/>
              <a:t>Supported</a:t>
            </a:r>
            <a:r>
              <a:rPr lang="fr-CH" dirty="0"/>
              <a:t> Manual </a:t>
            </a:r>
            <a:r>
              <a:rPr lang="fr-CH" dirty="0" err="1"/>
              <a:t>Tasks</a:t>
            </a:r>
            <a:r>
              <a:rPr lang="fr-CH" dirty="0"/>
              <a:t> , Julian Wolf 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>
                <a:hlinkClick r:id="rId4"/>
              </a:rPr>
              <a:t>https://www.dreamstime.com/object-form-geometric-part-angle-degrees-expert-hand-professional-to-take-measurements-calculate-right-image168287546</a:t>
            </a:r>
            <a:endParaRPr lang="fr-CH" dirty="0"/>
          </a:p>
          <a:p>
            <a:pPr marL="457200" indent="-457200">
              <a:buFont typeface="+mj-lt"/>
              <a:buAutoNum type="arabicPeriod"/>
            </a:pPr>
            <a:r>
              <a:rPr lang="fr-CH" dirty="0" err="1"/>
              <a:t>Development</a:t>
            </a:r>
            <a:r>
              <a:rPr lang="fr-CH" dirty="0"/>
              <a:t> of a </a:t>
            </a:r>
            <a:r>
              <a:rPr lang="fr-CH" dirty="0" err="1"/>
              <a:t>Peripheral</a:t>
            </a:r>
            <a:r>
              <a:rPr lang="fr-CH" dirty="0"/>
              <a:t> Vision </a:t>
            </a:r>
            <a:r>
              <a:rPr lang="fr-CH" dirty="0" err="1"/>
              <a:t>Based</a:t>
            </a:r>
            <a:r>
              <a:rPr lang="fr-CH" dirty="0"/>
              <a:t> </a:t>
            </a:r>
            <a:r>
              <a:rPr lang="fr-CH" dirty="0" err="1"/>
              <a:t>Approach</a:t>
            </a:r>
            <a:r>
              <a:rPr lang="fr-CH" dirty="0"/>
              <a:t> to Human </a:t>
            </a:r>
            <a:r>
              <a:rPr lang="fr-CH" dirty="0" err="1"/>
              <a:t>Task</a:t>
            </a:r>
            <a:r>
              <a:rPr lang="fr-CH" dirty="0"/>
              <a:t> Classification, Thomas </a:t>
            </a:r>
            <a:r>
              <a:rPr lang="fr-CH" dirty="0" err="1"/>
              <a:t>Kreiner</a:t>
            </a:r>
            <a:r>
              <a:rPr lang="fr-CH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fr-CH" dirty="0"/>
          </a:p>
          <a:p>
            <a:pPr marL="457200" indent="-457200">
              <a:buFont typeface="+mj-lt"/>
              <a:buAutoNum type="arabicPeriod"/>
            </a:pPr>
            <a:endParaRPr lang="fr-CH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3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Felix Wang</a:t>
            </a:r>
          </a:p>
          <a:p>
            <a:r>
              <a:rPr lang="de-DE" dirty="0" err="1"/>
              <a:t>Phd</a:t>
            </a:r>
            <a:r>
              <a:rPr lang="de-DE" dirty="0"/>
              <a:t> Student</a:t>
            </a:r>
          </a:p>
          <a:p>
            <a:r>
              <a:rPr lang="de-DE" dirty="0" err="1"/>
              <a:t>wangfe@ethz.ch</a:t>
            </a:r>
            <a:endParaRPr lang="de-DE" dirty="0"/>
          </a:p>
          <a:p>
            <a:r>
              <a:rPr lang="de-DE" dirty="0"/>
              <a:t>ETH Zürich</a:t>
            </a:r>
          </a:p>
          <a:p>
            <a:endParaRPr lang="de-DE" dirty="0"/>
          </a:p>
          <a:p>
            <a:r>
              <a:rPr lang="de-DE" dirty="0" err="1"/>
              <a:t>Product</a:t>
            </a:r>
            <a:r>
              <a:rPr lang="de-DE" dirty="0"/>
              <a:t> Development Group</a:t>
            </a:r>
          </a:p>
          <a:p>
            <a:r>
              <a:rPr lang="de-DE" dirty="0"/>
              <a:t>LEE O10</a:t>
            </a:r>
          </a:p>
          <a:p>
            <a:r>
              <a:rPr lang="fr-CH" dirty="0" err="1"/>
              <a:t>Leonhardstrasse</a:t>
            </a:r>
            <a:r>
              <a:rPr lang="fr-CH" dirty="0"/>
              <a:t> 21</a:t>
            </a:r>
          </a:p>
          <a:p>
            <a:r>
              <a:rPr lang="fr-CH" dirty="0"/>
              <a:t>8092 Zürich</a:t>
            </a:r>
            <a:endParaRPr lang="de-DE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3B51806-CD5A-83C1-5E85-CDC5AF4FE841}"/>
              </a:ext>
            </a:extLst>
          </p:cNvPr>
          <p:cNvSpPr txBox="1">
            <a:spLocks/>
          </p:cNvSpPr>
          <p:nvPr/>
        </p:nvSpPr>
        <p:spPr>
          <a:xfrm>
            <a:off x="11218454" y="6501553"/>
            <a:ext cx="483415" cy="154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de-CH" dirty="0"/>
              <a:t>Slide </a:t>
            </a:r>
            <a:fld id="{5ACA52AF-F19D-405C-AD5F-7D94B96A5CC3}" type="slidenum">
              <a:rPr lang="de-CH" smtClean="0"/>
              <a:pPr fontAlgn="auto">
                <a:spcAft>
                  <a:spcPts val="0"/>
                </a:spcAft>
              </a:pPr>
              <a:t>19</a:t>
            </a:fld>
            <a:endParaRPr lang="de-CH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60B9E-0A65-218C-A644-452C8F49DF14}"/>
              </a:ext>
            </a:extLst>
          </p:cNvPr>
          <p:cNvSpPr txBox="1"/>
          <p:nvPr/>
        </p:nvSpPr>
        <p:spPr>
          <a:xfrm>
            <a:off x="10456327" y="6455834"/>
            <a:ext cx="59396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F56C0C51-6CFF-4021-A403-021ED423316C}" type="datetime1">
              <a:rPr lang="de-DE" sz="700" noProof="0" smtClean="0"/>
              <a:pPr/>
              <a:t>24.04.22</a:t>
            </a:fld>
            <a:endParaRPr lang="en-US" sz="700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EDCAED5-46AC-7283-10B9-8CB581C24BF2}"/>
              </a:ext>
            </a:extLst>
          </p:cNvPr>
          <p:cNvSpPr txBox="1">
            <a:spLocks/>
          </p:cNvSpPr>
          <p:nvPr/>
        </p:nvSpPr>
        <p:spPr>
          <a:xfrm>
            <a:off x="4888163" y="6451724"/>
            <a:ext cx="5400000" cy="216000"/>
          </a:xfrm>
          <a:prstGeom prst="rect">
            <a:avLst/>
          </a:prstGeom>
        </p:spPr>
        <p:txBody>
          <a:bodyPr/>
          <a:lstStyle>
            <a:defPPr>
              <a:defRPr lang="de-C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151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303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4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60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5755" algn="l" defTabSz="914303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2907" algn="l" defTabSz="914303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058" algn="l" defTabSz="914303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209" algn="l" defTabSz="914303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sz="800" dirty="0"/>
              <a:t>Footer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395546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0C632-3D7D-415B-A188-2F83DE747823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A64FAD-0F10-3EB4-0716-BBA160C9273F}"/>
              </a:ext>
            </a:extLst>
          </p:cNvPr>
          <p:cNvSpPr txBox="1">
            <a:spLocks/>
          </p:cNvSpPr>
          <p:nvPr/>
        </p:nvSpPr>
        <p:spPr>
          <a:xfrm>
            <a:off x="333258" y="343320"/>
            <a:ext cx="9517419" cy="90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Introduction</a:t>
            </a:r>
            <a:br>
              <a:rPr lang="en-GB" dirty="0"/>
            </a:br>
            <a:r>
              <a:rPr lang="en-GB" dirty="0">
                <a:solidFill>
                  <a:srgbClr val="82BD1C"/>
                </a:solidFill>
              </a:rPr>
              <a:t>Introduction</a:t>
            </a:r>
            <a:r>
              <a:rPr lang="en-GB" dirty="0">
                <a:solidFill>
                  <a:srgbClr val="999999"/>
                </a:solidFill>
              </a:rPr>
              <a:t>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pic>
        <p:nvPicPr>
          <p:cNvPr id="13" name="Image 12" descr="Une image contenant texte, périphérique&#10;&#10;Description générée automatiquement">
            <a:extLst>
              <a:ext uri="{FF2B5EF4-FFF2-40B4-BE49-F238E27FC236}">
                <a16:creationId xmlns:a16="http://schemas.microsoft.com/office/drawing/2014/main" id="{38E8A453-8C21-B111-DF41-4C08393F3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76" y="1671785"/>
            <a:ext cx="4828540" cy="4107264"/>
          </a:xfrm>
          <a:prstGeom prst="rect">
            <a:avLst/>
          </a:prstGeom>
        </p:spPr>
      </p:pic>
      <p:pic>
        <p:nvPicPr>
          <p:cNvPr id="15" name="Image 14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93C30C1D-64C5-AD3E-22CC-7D51A888B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1671785"/>
            <a:ext cx="6362502" cy="183464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833996F-1A58-47AB-C020-EB873BC577AB}"/>
              </a:ext>
            </a:extLst>
          </p:cNvPr>
          <p:cNvSpPr txBox="1"/>
          <p:nvPr/>
        </p:nvSpPr>
        <p:spPr>
          <a:xfrm>
            <a:off x="675801" y="3985886"/>
            <a:ext cx="419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the model works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based on previous and current state and an ensemble of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23697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Example Data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rgbClr val="82BD1C"/>
                </a:solidFill>
              </a:rPr>
              <a:t>Results</a:t>
            </a:r>
            <a:r>
              <a:rPr lang="en-GB" dirty="0">
                <a:solidFill>
                  <a:srgbClr val="999999"/>
                </a:solidFill>
              </a:rPr>
              <a:t>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173899" y="1534255"/>
            <a:ext cx="370534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1" dirty="0"/>
              <a:t>Cap Off </a:t>
            </a:r>
            <a:r>
              <a:rPr lang="fr-CH" sz="1400" dirty="0"/>
              <a:t>- Removal of the </a:t>
            </a:r>
            <a:r>
              <a:rPr lang="fr-CH" sz="1400" dirty="0" err="1"/>
              <a:t>pen</a:t>
            </a:r>
            <a:r>
              <a:rPr lang="fr-CH" sz="1400" dirty="0"/>
              <a:t> cap. </a:t>
            </a:r>
          </a:p>
          <a:p>
            <a:r>
              <a:rPr lang="fr-CH" sz="1400" dirty="0" err="1"/>
              <a:t>Significant</a:t>
            </a:r>
            <a:r>
              <a:rPr lang="fr-CH" sz="1400" dirty="0"/>
              <a:t> Area of </a:t>
            </a:r>
            <a:r>
              <a:rPr lang="fr-CH" sz="1400" dirty="0" err="1"/>
              <a:t>interest</a:t>
            </a:r>
            <a:r>
              <a:rPr lang="fr-CH" sz="1400" dirty="0"/>
              <a:t> ( AOI ): Cap, Pen </a:t>
            </a:r>
          </a:p>
          <a:p>
            <a:r>
              <a:rPr lang="fr-CH" sz="1400" b="1" dirty="0"/>
              <a:t>Apply Tip </a:t>
            </a:r>
            <a:r>
              <a:rPr lang="fr-CH" sz="1400" dirty="0"/>
              <a:t>- </a:t>
            </a:r>
            <a:r>
              <a:rPr lang="fr-CH" sz="1400" dirty="0" err="1"/>
              <a:t>Applying</a:t>
            </a:r>
            <a:r>
              <a:rPr lang="fr-CH" sz="1400" dirty="0"/>
              <a:t> the </a:t>
            </a:r>
            <a:r>
              <a:rPr lang="fr-CH" sz="1400" dirty="0" err="1"/>
              <a:t>disposable</a:t>
            </a:r>
            <a:r>
              <a:rPr lang="fr-CH" sz="1400" dirty="0"/>
              <a:t> </a:t>
            </a:r>
            <a:r>
              <a:rPr lang="fr-CH" sz="1400" dirty="0" err="1"/>
              <a:t>needle</a:t>
            </a:r>
            <a:r>
              <a:rPr lang="fr-CH" sz="1400" dirty="0"/>
              <a:t> to the </a:t>
            </a:r>
            <a:r>
              <a:rPr lang="fr-CH" sz="1400" dirty="0" err="1"/>
              <a:t>pen</a:t>
            </a:r>
            <a:r>
              <a:rPr lang="fr-CH" sz="1400" dirty="0"/>
              <a:t>. </a:t>
            </a:r>
          </a:p>
          <a:p>
            <a:r>
              <a:rPr lang="fr-CH" sz="1400" dirty="0" err="1"/>
              <a:t>Significant</a:t>
            </a:r>
            <a:r>
              <a:rPr lang="fr-CH" sz="1400" dirty="0"/>
              <a:t> </a:t>
            </a:r>
            <a:r>
              <a:rPr lang="fr-CH" sz="1400" dirty="0" err="1"/>
              <a:t>AOIs</a:t>
            </a:r>
            <a:r>
              <a:rPr lang="fr-CH" sz="1400" dirty="0"/>
              <a:t>: </a:t>
            </a:r>
            <a:r>
              <a:rPr lang="fr-CH" sz="1400" dirty="0" err="1"/>
              <a:t>Safety</a:t>
            </a:r>
            <a:r>
              <a:rPr lang="fr-CH" sz="1400" dirty="0"/>
              <a:t>, Tip, Pen </a:t>
            </a:r>
          </a:p>
          <a:p>
            <a:r>
              <a:rPr lang="fr-CH" sz="1400" b="1" dirty="0"/>
              <a:t>Setting </a:t>
            </a:r>
            <a:r>
              <a:rPr lang="fr-CH" sz="1400" b="1" dirty="0" err="1"/>
              <a:t>Units</a:t>
            </a:r>
            <a:r>
              <a:rPr lang="fr-CH" sz="1400" b="1" dirty="0"/>
              <a:t> </a:t>
            </a:r>
            <a:r>
              <a:rPr lang="fr-CH" sz="1400" dirty="0"/>
              <a:t>- Setting or checking the </a:t>
            </a:r>
            <a:r>
              <a:rPr lang="fr-CH" sz="1400" dirty="0" err="1"/>
              <a:t>desired</a:t>
            </a:r>
            <a:r>
              <a:rPr lang="fr-CH" sz="1400" dirty="0"/>
              <a:t> </a:t>
            </a:r>
            <a:r>
              <a:rPr lang="fr-CH" sz="1400" dirty="0" err="1"/>
              <a:t>number</a:t>
            </a:r>
            <a:r>
              <a:rPr lang="fr-CH" sz="1400" dirty="0"/>
              <a:t> of </a:t>
            </a:r>
            <a:r>
              <a:rPr lang="fr-CH" sz="1400" dirty="0" err="1"/>
              <a:t>units</a:t>
            </a:r>
            <a:r>
              <a:rPr lang="fr-CH" sz="1400" dirty="0"/>
              <a:t> </a:t>
            </a:r>
            <a:r>
              <a:rPr lang="fr-CH" sz="1400" dirty="0" err="1"/>
              <a:t>using</a:t>
            </a:r>
            <a:r>
              <a:rPr lang="fr-CH" sz="1400" dirty="0"/>
              <a:t> the dosage </a:t>
            </a:r>
            <a:r>
              <a:rPr lang="fr-CH" sz="1400" dirty="0" err="1"/>
              <a:t>knob</a:t>
            </a:r>
            <a:r>
              <a:rPr lang="fr-CH" sz="1400" dirty="0"/>
              <a:t>.</a:t>
            </a:r>
            <a:br>
              <a:rPr lang="fr-CH" sz="1400" dirty="0"/>
            </a:br>
            <a:r>
              <a:rPr lang="fr-CH" sz="1400" dirty="0" err="1"/>
              <a:t>Significant</a:t>
            </a:r>
            <a:r>
              <a:rPr lang="fr-CH" sz="1400" dirty="0"/>
              <a:t> </a:t>
            </a:r>
            <a:r>
              <a:rPr lang="fr-CH" sz="1400" dirty="0" err="1"/>
              <a:t>AOIs</a:t>
            </a:r>
            <a:r>
              <a:rPr lang="fr-CH" sz="1400" dirty="0"/>
              <a:t>: Gauge </a:t>
            </a:r>
          </a:p>
          <a:p>
            <a:r>
              <a:rPr lang="fr-CH" sz="1400" b="1" dirty="0"/>
              <a:t>Priming</a:t>
            </a:r>
            <a:r>
              <a:rPr lang="fr-CH" sz="1400" dirty="0"/>
              <a:t>-</a:t>
            </a:r>
            <a:r>
              <a:rPr lang="fr-CH" sz="1400" dirty="0" err="1"/>
              <a:t>Testing</a:t>
            </a:r>
            <a:r>
              <a:rPr lang="fr-CH" sz="1400" dirty="0"/>
              <a:t> the </a:t>
            </a:r>
            <a:r>
              <a:rPr lang="fr-CH" sz="1400" dirty="0" err="1"/>
              <a:t>function</a:t>
            </a:r>
            <a:r>
              <a:rPr lang="fr-CH" sz="1400" dirty="0"/>
              <a:t> of the </a:t>
            </a:r>
            <a:r>
              <a:rPr lang="fr-CH" sz="1400" dirty="0" err="1"/>
              <a:t>needle</a:t>
            </a:r>
            <a:r>
              <a:rPr lang="fr-CH" sz="1400" dirty="0"/>
              <a:t>, </a:t>
            </a:r>
            <a:r>
              <a:rPr lang="fr-CH" sz="1400" dirty="0" err="1"/>
              <a:t>removing</a:t>
            </a:r>
            <a:r>
              <a:rPr lang="fr-CH" sz="1400" dirty="0"/>
              <a:t> </a:t>
            </a:r>
            <a:r>
              <a:rPr lang="fr-CH" sz="1400" dirty="0" err="1"/>
              <a:t>trapped</a:t>
            </a:r>
            <a:r>
              <a:rPr lang="fr-CH" sz="1400" dirty="0"/>
              <a:t> air by holding the </a:t>
            </a:r>
            <a:r>
              <a:rPr lang="fr-CH" sz="1400" dirty="0" err="1"/>
              <a:t>device</a:t>
            </a:r>
            <a:r>
              <a:rPr lang="fr-CH" sz="1400" dirty="0"/>
              <a:t> </a:t>
            </a:r>
            <a:r>
              <a:rPr lang="fr-CH" sz="1400" dirty="0" err="1"/>
              <a:t>upright</a:t>
            </a:r>
            <a:r>
              <a:rPr lang="fr-CH" sz="1400" dirty="0"/>
              <a:t> and releasing 1-2 </a:t>
            </a:r>
            <a:r>
              <a:rPr lang="fr-CH" sz="1400" dirty="0" err="1"/>
              <a:t>units</a:t>
            </a:r>
            <a:r>
              <a:rPr lang="fr-CH" sz="1400" dirty="0"/>
              <a:t>.</a:t>
            </a:r>
            <a:br>
              <a:rPr lang="fr-CH" sz="1400" dirty="0"/>
            </a:br>
            <a:r>
              <a:rPr lang="fr-CH" sz="1400" dirty="0" err="1"/>
              <a:t>Significant</a:t>
            </a:r>
            <a:r>
              <a:rPr lang="fr-CH" sz="1400" dirty="0"/>
              <a:t> </a:t>
            </a:r>
            <a:r>
              <a:rPr lang="fr-CH" sz="1400" dirty="0" err="1"/>
              <a:t>AOIs</a:t>
            </a:r>
            <a:r>
              <a:rPr lang="fr-CH" sz="1400" dirty="0"/>
              <a:t>: Tip, Pen, App </a:t>
            </a:r>
          </a:p>
          <a:p>
            <a:r>
              <a:rPr lang="fr-CH" sz="1400" b="1" dirty="0"/>
              <a:t>Injection </a:t>
            </a:r>
            <a:r>
              <a:rPr lang="fr-CH" sz="1400" dirty="0"/>
              <a:t>- </a:t>
            </a:r>
            <a:r>
              <a:rPr lang="fr-CH" sz="1400" dirty="0" err="1"/>
              <a:t>Placing</a:t>
            </a:r>
            <a:r>
              <a:rPr lang="fr-CH" sz="1400" dirty="0"/>
              <a:t> the </a:t>
            </a:r>
            <a:r>
              <a:rPr lang="fr-CH" sz="1400" dirty="0" err="1"/>
              <a:t>needle</a:t>
            </a:r>
            <a:r>
              <a:rPr lang="fr-CH" sz="1400" dirty="0"/>
              <a:t> </a:t>
            </a:r>
            <a:r>
              <a:rPr lang="fr-CH" sz="1400" dirty="0" err="1"/>
              <a:t>into</a:t>
            </a:r>
            <a:r>
              <a:rPr lang="fr-CH" sz="1400" dirty="0"/>
              <a:t> injection area, </a:t>
            </a:r>
            <a:r>
              <a:rPr lang="fr-CH" sz="1400" dirty="0" err="1"/>
              <a:t>injecting</a:t>
            </a:r>
            <a:r>
              <a:rPr lang="fr-CH" sz="1400" dirty="0"/>
              <a:t> 5-10 </a:t>
            </a:r>
            <a:r>
              <a:rPr lang="fr-CH" sz="1400" dirty="0" err="1"/>
              <a:t>units</a:t>
            </a:r>
            <a:r>
              <a:rPr lang="fr-CH" sz="1400" dirty="0"/>
              <a:t> for 10 seconds. </a:t>
            </a:r>
          </a:p>
          <a:p>
            <a:r>
              <a:rPr lang="fr-CH" sz="1400" dirty="0" err="1"/>
              <a:t>Significant</a:t>
            </a:r>
            <a:r>
              <a:rPr lang="fr-CH" sz="1400" dirty="0"/>
              <a:t> </a:t>
            </a:r>
            <a:r>
              <a:rPr lang="fr-CH" sz="1400" dirty="0" err="1"/>
              <a:t>AOIs</a:t>
            </a:r>
            <a:r>
              <a:rPr lang="fr-CH" sz="1400" dirty="0"/>
              <a:t>: Pad, Tip, App </a:t>
            </a:r>
          </a:p>
          <a:p>
            <a:r>
              <a:rPr lang="fr-CH" sz="1400" b="1" dirty="0" err="1"/>
              <a:t>Remove</a:t>
            </a:r>
            <a:r>
              <a:rPr lang="fr-CH" sz="1400" b="1" dirty="0"/>
              <a:t> Tip </a:t>
            </a:r>
            <a:r>
              <a:rPr lang="fr-CH" sz="1400" dirty="0"/>
              <a:t>- Removal of the </a:t>
            </a:r>
            <a:r>
              <a:rPr lang="fr-CH" sz="1400" dirty="0" err="1"/>
              <a:t>disposable</a:t>
            </a:r>
            <a:r>
              <a:rPr lang="fr-CH" sz="1400" dirty="0"/>
              <a:t> </a:t>
            </a:r>
            <a:r>
              <a:rPr lang="fr-CH" sz="1400" dirty="0" err="1"/>
              <a:t>needle</a:t>
            </a:r>
            <a:r>
              <a:rPr lang="fr-CH" sz="1400" dirty="0"/>
              <a:t> </a:t>
            </a:r>
            <a:r>
              <a:rPr lang="fr-CH" sz="1400" dirty="0" err="1"/>
              <a:t>from</a:t>
            </a:r>
            <a:r>
              <a:rPr lang="fr-CH" sz="1400" dirty="0"/>
              <a:t> the </a:t>
            </a:r>
            <a:r>
              <a:rPr lang="fr-CH" sz="1400" dirty="0" err="1"/>
              <a:t>pen</a:t>
            </a:r>
            <a:r>
              <a:rPr lang="fr-CH" sz="1400" dirty="0"/>
              <a:t>. </a:t>
            </a:r>
          </a:p>
          <a:p>
            <a:r>
              <a:rPr lang="fr-CH" sz="1400" dirty="0" err="1"/>
              <a:t>Significant</a:t>
            </a:r>
            <a:r>
              <a:rPr lang="fr-CH" sz="1400" dirty="0"/>
              <a:t> </a:t>
            </a:r>
            <a:r>
              <a:rPr lang="fr-CH" sz="1400" dirty="0" err="1"/>
              <a:t>AOIs</a:t>
            </a:r>
            <a:r>
              <a:rPr lang="fr-CH" sz="1400" dirty="0"/>
              <a:t>: </a:t>
            </a:r>
            <a:r>
              <a:rPr lang="fr-CH" sz="1400" dirty="0" err="1"/>
              <a:t>Safety</a:t>
            </a:r>
            <a:r>
              <a:rPr lang="fr-CH" sz="1400" dirty="0"/>
              <a:t>, Tip, Pen </a:t>
            </a:r>
          </a:p>
          <a:p>
            <a:r>
              <a:rPr lang="fr-CH" sz="1400" b="1" dirty="0"/>
              <a:t>Cap On </a:t>
            </a:r>
            <a:r>
              <a:rPr lang="fr-CH" sz="1400" dirty="0"/>
              <a:t>- </a:t>
            </a:r>
            <a:r>
              <a:rPr lang="fr-CH" sz="1400" dirty="0" err="1"/>
              <a:t>Applying</a:t>
            </a:r>
            <a:r>
              <a:rPr lang="fr-CH" sz="1400" dirty="0"/>
              <a:t> the Cap to the Pen. </a:t>
            </a:r>
          </a:p>
          <a:p>
            <a:r>
              <a:rPr lang="fr-CH" sz="1400" dirty="0" err="1"/>
              <a:t>Significant</a:t>
            </a:r>
            <a:r>
              <a:rPr lang="fr-CH" sz="1400" dirty="0"/>
              <a:t> </a:t>
            </a:r>
            <a:r>
              <a:rPr lang="fr-CH" sz="1400" dirty="0" err="1"/>
              <a:t>AOIs</a:t>
            </a:r>
            <a:r>
              <a:rPr lang="fr-CH" sz="1400" dirty="0"/>
              <a:t>: Cap, Pen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C61FE3-5734-FBEB-7B0E-15B19553F29F}"/>
              </a:ext>
            </a:extLst>
          </p:cNvPr>
          <p:cNvSpPr txBox="1"/>
          <p:nvPr/>
        </p:nvSpPr>
        <p:spPr>
          <a:xfrm>
            <a:off x="4580766" y="4322835"/>
            <a:ext cx="6487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Experiments</a:t>
            </a:r>
            <a:r>
              <a:rPr lang="fr-CH" dirty="0"/>
              <a:t> have been </a:t>
            </a:r>
            <a:r>
              <a:rPr lang="fr-CH" dirty="0" err="1"/>
              <a:t>carried</a:t>
            </a:r>
            <a:r>
              <a:rPr lang="fr-CH" dirty="0"/>
              <a:t> out on </a:t>
            </a:r>
            <a:r>
              <a:rPr lang="fr-CH" dirty="0" err="1"/>
              <a:t>several</a:t>
            </a:r>
            <a:r>
              <a:rPr lang="fr-CH" dirty="0"/>
              <a:t> 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They</a:t>
            </a:r>
            <a:r>
              <a:rPr lang="fr-CH" dirty="0"/>
              <a:t>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perform</a:t>
            </a:r>
            <a:r>
              <a:rPr lang="fr-CH" dirty="0"/>
              <a:t> 7 </a:t>
            </a:r>
            <a:r>
              <a:rPr lang="fr-CH" dirty="0" err="1"/>
              <a:t>different</a:t>
            </a:r>
            <a:r>
              <a:rPr lang="fr-CH" dirty="0"/>
              <a:t> action.</a:t>
            </a:r>
            <a:endParaRPr lang="en-US" dirty="0"/>
          </a:p>
        </p:txBody>
      </p:sp>
      <p:graphicFrame>
        <p:nvGraphicFramePr>
          <p:cNvPr id="3" name="Tableau 6">
            <a:extLst>
              <a:ext uri="{FF2B5EF4-FFF2-40B4-BE49-F238E27FC236}">
                <a16:creationId xmlns:a16="http://schemas.microsoft.com/office/drawing/2014/main" id="{A58547CD-83C6-8F18-870B-767DC1E03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05838"/>
              </p:ext>
            </p:extLst>
          </p:nvPr>
        </p:nvGraphicFramePr>
        <p:xfrm>
          <a:off x="4871700" y="1873544"/>
          <a:ext cx="665018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399210814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221098424"/>
                    </a:ext>
                  </a:extLst>
                </a:gridCol>
                <a:gridCol w="649783">
                  <a:extLst>
                    <a:ext uri="{9D8B030D-6E8A-4147-A177-3AD203B41FA5}">
                      <a16:colId xmlns:a16="http://schemas.microsoft.com/office/drawing/2014/main" val="3692122185"/>
                    </a:ext>
                  </a:extLst>
                </a:gridCol>
                <a:gridCol w="828036">
                  <a:extLst>
                    <a:ext uri="{9D8B030D-6E8A-4147-A177-3AD203B41FA5}">
                      <a16:colId xmlns:a16="http://schemas.microsoft.com/office/drawing/2014/main" val="129377117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1992463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87957275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14167560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24986882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77588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900" dirty="0" err="1"/>
                        <a:t>Start_time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End_time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Gauge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80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Apply Tip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00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Apply Tip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06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Setting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3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Apply Tip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37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77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0C632-3D7D-415B-A188-2F83DE747823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A64FAD-0F10-3EB4-0716-BBA160C9273F}"/>
              </a:ext>
            </a:extLst>
          </p:cNvPr>
          <p:cNvSpPr txBox="1">
            <a:spLocks/>
          </p:cNvSpPr>
          <p:nvPr/>
        </p:nvSpPr>
        <p:spPr>
          <a:xfrm>
            <a:off x="333258" y="343320"/>
            <a:ext cx="9517419" cy="90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/>
              <a:t>Tobi Pro Glasses 2</a:t>
            </a:r>
            <a:br>
              <a:rPr lang="en-GB" dirty="0"/>
            </a:br>
            <a:r>
              <a:rPr lang="en-GB" dirty="0">
                <a:solidFill>
                  <a:srgbClr val="82BD1C"/>
                </a:solidFill>
              </a:rPr>
              <a:t>Introduction</a:t>
            </a:r>
            <a:r>
              <a:rPr lang="en-GB" dirty="0">
                <a:solidFill>
                  <a:srgbClr val="999999"/>
                </a:solidFill>
              </a:rPr>
              <a:t>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F5961C-891E-ADFD-4BCD-9D78A4840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08" y="1658112"/>
            <a:ext cx="7852957" cy="319061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510C38F-2CDF-2BC3-28FA-37CA0748926E}"/>
              </a:ext>
            </a:extLst>
          </p:cNvPr>
          <p:cNvSpPr txBox="1"/>
          <p:nvPr/>
        </p:nvSpPr>
        <p:spPr>
          <a:xfrm>
            <a:off x="259558" y="1658112"/>
            <a:ext cx="3995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i="1" dirty="0"/>
              <a:t>High- </a:t>
            </a:r>
            <a:r>
              <a:rPr lang="fr-CH" i="1" dirty="0" err="1"/>
              <a:t>definition</a:t>
            </a:r>
            <a:r>
              <a:rPr lang="fr-CH" i="1" dirty="0"/>
              <a:t> </a:t>
            </a:r>
            <a:r>
              <a:rPr lang="fr-CH" i="1" dirty="0" err="1"/>
              <a:t>scene</a:t>
            </a:r>
            <a:r>
              <a:rPr lang="fr-CH" i="1" dirty="0"/>
              <a:t> camera - Captures a Full HD </a:t>
            </a:r>
            <a:r>
              <a:rPr lang="fr-CH" i="1" dirty="0" err="1"/>
              <a:t>video</a:t>
            </a:r>
            <a:r>
              <a:rPr lang="fr-CH" i="1" dirty="0"/>
              <a:t> of </a:t>
            </a:r>
            <a:r>
              <a:rPr lang="fr-CH" i="1" dirty="0" err="1"/>
              <a:t>what</a:t>
            </a:r>
            <a:r>
              <a:rPr lang="fr-CH" i="1" dirty="0"/>
              <a:t> </a:t>
            </a:r>
            <a:r>
              <a:rPr lang="fr-CH" i="1" dirty="0" err="1"/>
              <a:t>is</a:t>
            </a:r>
            <a:r>
              <a:rPr lang="fr-CH" i="1" dirty="0"/>
              <a:t> in front of the participant.</a:t>
            </a:r>
          </a:p>
          <a:p>
            <a:pPr marL="342900" indent="-342900">
              <a:buFont typeface="+mj-lt"/>
              <a:buAutoNum type="arabicPeriod"/>
            </a:pPr>
            <a:r>
              <a:rPr lang="fr-CH" i="1" dirty="0"/>
              <a:t>IR </a:t>
            </a:r>
            <a:r>
              <a:rPr lang="fr-CH" i="1" dirty="0" err="1"/>
              <a:t>illuminators</a:t>
            </a:r>
            <a:r>
              <a:rPr lang="fr-CH" i="1" dirty="0"/>
              <a:t> - </a:t>
            </a:r>
            <a:r>
              <a:rPr lang="fr-CH" i="1" dirty="0" err="1"/>
              <a:t>Illuminates</a:t>
            </a:r>
            <a:r>
              <a:rPr lang="fr-CH" i="1" dirty="0"/>
              <a:t> the </a:t>
            </a:r>
            <a:r>
              <a:rPr lang="fr-CH" i="1" dirty="0" err="1"/>
              <a:t>eyes</a:t>
            </a:r>
            <a:r>
              <a:rPr lang="fr-CH" i="1" dirty="0"/>
              <a:t> to support the </a:t>
            </a:r>
            <a:r>
              <a:rPr lang="fr-CH" i="1" dirty="0" err="1"/>
              <a:t>eye</a:t>
            </a:r>
            <a:r>
              <a:rPr lang="fr-CH" i="1" dirty="0"/>
              <a:t> </a:t>
            </a:r>
            <a:r>
              <a:rPr lang="fr-CH" i="1" dirty="0" err="1"/>
              <a:t>tracking</a:t>
            </a:r>
            <a:r>
              <a:rPr lang="fr-CH" i="1" dirty="0"/>
              <a:t> </a:t>
            </a:r>
            <a:r>
              <a:rPr lang="fr-CH" i="1" dirty="0" err="1"/>
              <a:t>sensors</a:t>
            </a:r>
            <a:r>
              <a:rPr lang="fr-CH" i="1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fr-CH" i="1" dirty="0"/>
              <a:t>Eye </a:t>
            </a:r>
            <a:r>
              <a:rPr lang="fr-CH" i="1" dirty="0" err="1"/>
              <a:t>tracking</a:t>
            </a:r>
            <a:r>
              <a:rPr lang="fr-CH" i="1" dirty="0"/>
              <a:t> </a:t>
            </a:r>
            <a:r>
              <a:rPr lang="fr-CH" i="1" dirty="0" err="1"/>
              <a:t>sensors</a:t>
            </a:r>
            <a:r>
              <a:rPr lang="fr-CH" i="1" dirty="0"/>
              <a:t> - Records </a:t>
            </a:r>
            <a:r>
              <a:rPr lang="fr-CH" i="1" dirty="0" err="1"/>
              <a:t>eye</a:t>
            </a:r>
            <a:r>
              <a:rPr lang="fr-CH" i="1" dirty="0"/>
              <a:t> orientation e.g. the direction of the </a:t>
            </a:r>
            <a:r>
              <a:rPr lang="fr-CH" i="1" dirty="0" err="1"/>
              <a:t>eye</a:t>
            </a:r>
            <a:r>
              <a:rPr lang="fr-CH" i="1" dirty="0"/>
              <a:t> gaze </a:t>
            </a:r>
            <a:endParaRPr lang="fr-CH" dirty="0"/>
          </a:p>
          <a:p>
            <a:r>
              <a:rPr lang="fr-CH" i="1" dirty="0"/>
              <a:t>(</a:t>
            </a:r>
            <a:r>
              <a:rPr lang="fr-CH" i="1" dirty="0" err="1"/>
              <a:t>Tobii</a:t>
            </a:r>
            <a:r>
              <a:rPr lang="fr-CH" i="1" dirty="0"/>
              <a:t> AB 2018). </a:t>
            </a:r>
            <a:endParaRPr lang="fr-C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2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43320"/>
            <a:ext cx="9517419" cy="900000"/>
          </a:xfrm>
        </p:spPr>
        <p:txBody>
          <a:bodyPr/>
          <a:lstStyle/>
          <a:p>
            <a:r>
              <a:rPr lang="en-GB" dirty="0"/>
              <a:t>Multi Task Learning ( MTL )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58392833-2800-1478-F492-F13EA1C1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968" y="1342331"/>
            <a:ext cx="6631664" cy="497374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582098" y="1655445"/>
            <a:ext cx="3922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Idea.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Sharing </a:t>
            </a:r>
            <a:r>
              <a:rPr lang="fr-CH" dirty="0" err="1"/>
              <a:t>representations</a:t>
            </a:r>
            <a:r>
              <a:rPr lang="fr-CH" dirty="0"/>
              <a:t> </a:t>
            </a:r>
            <a:r>
              <a:rPr lang="fr-CH" dirty="0" err="1"/>
              <a:t>between</a:t>
            </a:r>
            <a:r>
              <a:rPr lang="fr-CH" dirty="0"/>
              <a:t> </a:t>
            </a:r>
          </a:p>
          <a:p>
            <a:r>
              <a:rPr lang="fr-CH" dirty="0" err="1"/>
              <a:t>related</a:t>
            </a:r>
            <a:r>
              <a:rPr lang="fr-CH" dirty="0"/>
              <a:t> </a:t>
            </a:r>
            <a:r>
              <a:rPr lang="fr-CH" dirty="0" err="1"/>
              <a:t>tasks</a:t>
            </a:r>
            <a:r>
              <a:rPr lang="fr-CH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7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Supervised VS Unsupervised learning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rgbClr val="82BD1C"/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333258" y="1842480"/>
            <a:ext cx="30893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Different</a:t>
            </a:r>
            <a:r>
              <a:rPr lang="fr-CH" dirty="0"/>
              <a:t> </a:t>
            </a:r>
            <a:r>
              <a:rPr lang="fr-CH" dirty="0" err="1"/>
              <a:t>approaches</a:t>
            </a:r>
            <a:r>
              <a:rPr lang="fr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Clustering the data </a:t>
            </a:r>
            <a:r>
              <a:rPr lang="fr-CH" dirty="0" err="1"/>
              <a:t>using</a:t>
            </a:r>
            <a:r>
              <a:rPr lang="fr-CH" dirty="0"/>
              <a:t> </a:t>
            </a:r>
          </a:p>
          <a:p>
            <a:r>
              <a:rPr lang="fr-CH" dirty="0" err="1"/>
              <a:t>Kmeans</a:t>
            </a:r>
            <a:r>
              <a:rPr lang="fr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Raw data as an input to</a:t>
            </a:r>
          </a:p>
          <a:p>
            <a:r>
              <a:rPr lang="fr-CH" dirty="0"/>
              <a:t> a Neural Network (NN).</a:t>
            </a:r>
          </a:p>
          <a:p>
            <a:endParaRPr lang="en-US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09AE5D16-7346-7353-293B-EF75DB66A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472" y="1565592"/>
            <a:ext cx="8133025" cy="3636963"/>
          </a:xfrm>
        </p:spPr>
      </p:pic>
    </p:spTree>
    <p:extLst>
      <p:ext uri="{BB962C8B-B14F-4D97-AF65-F5344CB8AC3E}">
        <p14:creationId xmlns:p14="http://schemas.microsoft.com/office/powerpoint/2010/main" val="182003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Advantages and Disadvantages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rgbClr val="82BD1C"/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Results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79E373-4E4E-0BB3-40DA-C6A5031E826E}"/>
              </a:ext>
            </a:extLst>
          </p:cNvPr>
          <p:cNvSpPr txBox="1"/>
          <p:nvPr/>
        </p:nvSpPr>
        <p:spPr>
          <a:xfrm>
            <a:off x="2615312" y="149961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Advantages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39693E-93FD-3478-23AA-AD27C2088C36}"/>
              </a:ext>
            </a:extLst>
          </p:cNvPr>
          <p:cNvSpPr txBox="1"/>
          <p:nvPr/>
        </p:nvSpPr>
        <p:spPr>
          <a:xfrm>
            <a:off x="7113038" y="149961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Disadvantage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B47626-2F7E-5E18-FC30-62B5B07B32AE}"/>
              </a:ext>
            </a:extLst>
          </p:cNvPr>
          <p:cNvSpPr txBox="1"/>
          <p:nvPr/>
        </p:nvSpPr>
        <p:spPr>
          <a:xfrm>
            <a:off x="536448" y="226771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Supervised</a:t>
            </a:r>
          </a:p>
          <a:p>
            <a:r>
              <a:rPr lang="en-US" dirty="0"/>
              <a:t>Learning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378774F-EFD4-4821-F488-C6CAB3F36FD6}"/>
              </a:ext>
            </a:extLst>
          </p:cNvPr>
          <p:cNvSpPr txBox="1"/>
          <p:nvPr/>
        </p:nvSpPr>
        <p:spPr>
          <a:xfrm>
            <a:off x="536448" y="4486656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Unsupervised </a:t>
            </a:r>
          </a:p>
          <a:p>
            <a:r>
              <a:rPr lang="en-US" dirty="0"/>
              <a:t>Learning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3F725CD-6353-FCB2-827A-DBCE063F5B21}"/>
              </a:ext>
            </a:extLst>
          </p:cNvPr>
          <p:cNvCxnSpPr/>
          <p:nvPr/>
        </p:nvCxnSpPr>
        <p:spPr>
          <a:xfrm>
            <a:off x="536448" y="3755136"/>
            <a:ext cx="1092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224E8F0-3D59-82C5-313C-924407E2CA4D}"/>
              </a:ext>
            </a:extLst>
          </p:cNvPr>
          <p:cNvCxnSpPr/>
          <p:nvPr/>
        </p:nvCxnSpPr>
        <p:spPr>
          <a:xfrm>
            <a:off x="6327648" y="1389888"/>
            <a:ext cx="0" cy="4998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502A90B-C3C1-9B2A-C50C-906B2B742716}"/>
              </a:ext>
            </a:extLst>
          </p:cNvPr>
          <p:cNvCxnSpPr/>
          <p:nvPr/>
        </p:nvCxnSpPr>
        <p:spPr>
          <a:xfrm>
            <a:off x="2195877" y="1389888"/>
            <a:ext cx="0" cy="4998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2C4B5CF-A372-D147-50FC-BB3C0EA70894}"/>
              </a:ext>
            </a:extLst>
          </p:cNvPr>
          <p:cNvSpPr txBox="1"/>
          <p:nvPr/>
        </p:nvSpPr>
        <p:spPr>
          <a:xfrm>
            <a:off x="6465419" y="1898381"/>
            <a:ext cx="4063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a lot of computer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 of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D207516-5059-E347-2BB4-7E2650C9C505}"/>
              </a:ext>
            </a:extLst>
          </p:cNvPr>
          <p:cNvSpPr txBox="1"/>
          <p:nvPr/>
        </p:nvSpPr>
        <p:spPr>
          <a:xfrm>
            <a:off x="2195878" y="1898381"/>
            <a:ext cx="4131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Easy</a:t>
            </a:r>
            <a:r>
              <a:rPr lang="fr-CH" dirty="0"/>
              <a:t> to </a:t>
            </a:r>
            <a:r>
              <a:rPr lang="fr-CH" dirty="0" err="1"/>
              <a:t>find</a:t>
            </a:r>
            <a:r>
              <a:rPr lang="fr-CH" dirty="0"/>
              <a:t> how </a:t>
            </a:r>
            <a:r>
              <a:rPr lang="fr-CH" dirty="0" err="1"/>
              <a:t>many</a:t>
            </a:r>
            <a:r>
              <a:rPr lang="fr-CH" dirty="0"/>
              <a:t> classes are </a:t>
            </a:r>
            <a:r>
              <a:rPr lang="fr-CH" dirty="0" err="1"/>
              <a:t>there</a:t>
            </a:r>
            <a:r>
              <a:rPr lang="fr-CH" dirty="0"/>
              <a:t> </a:t>
            </a:r>
            <a:r>
              <a:rPr lang="fr-CH" dirty="0" err="1"/>
              <a:t>before</a:t>
            </a:r>
            <a:r>
              <a:rPr lang="fr-CH" dirty="0"/>
              <a:t> </a:t>
            </a:r>
            <a:r>
              <a:rPr lang="fr-CH" dirty="0" err="1"/>
              <a:t>giving</a:t>
            </a:r>
            <a:r>
              <a:rPr lang="fr-CH" dirty="0"/>
              <a:t> data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efficient once it has been properly trained</a:t>
            </a:r>
            <a:endParaRPr lang="fr-CH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E3AD063-339E-7E95-9784-45C01F076E22}"/>
              </a:ext>
            </a:extLst>
          </p:cNvPr>
          <p:cNvSpPr txBox="1"/>
          <p:nvPr/>
        </p:nvSpPr>
        <p:spPr>
          <a:xfrm>
            <a:off x="2301763" y="3939803"/>
            <a:ext cx="4025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need as much computer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risk of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F53E80-2DCF-C1AB-9DBA-1BEFC6201F4E}"/>
              </a:ext>
            </a:extLst>
          </p:cNvPr>
          <p:cNvSpPr txBox="1"/>
          <p:nvPr/>
        </p:nvSpPr>
        <p:spPr>
          <a:xfrm>
            <a:off x="6394635" y="3939803"/>
            <a:ext cx="5111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interpret the optimal number of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fr-CH" dirty="0"/>
              <a:t>It </a:t>
            </a:r>
            <a:r>
              <a:rPr lang="fr-CH" dirty="0" err="1"/>
              <a:t>is</a:t>
            </a:r>
            <a:r>
              <a:rPr lang="fr-CH" dirty="0"/>
              <a:t> not </a:t>
            </a:r>
            <a:r>
              <a:rPr lang="fr-CH" dirty="0" err="1"/>
              <a:t>always</a:t>
            </a:r>
            <a:r>
              <a:rPr lang="fr-CH" dirty="0"/>
              <a:t> certain </a:t>
            </a:r>
            <a:r>
              <a:rPr lang="fr-CH" dirty="0" err="1"/>
              <a:t>that</a:t>
            </a:r>
            <a:r>
              <a:rPr lang="fr-CH" dirty="0"/>
              <a:t> the </a:t>
            </a:r>
            <a:r>
              <a:rPr lang="fr-CH" dirty="0" err="1"/>
              <a:t>obtained</a:t>
            </a:r>
            <a:r>
              <a:rPr lang="fr-CH" dirty="0"/>
              <a:t> </a:t>
            </a:r>
            <a:r>
              <a:rPr lang="fr-CH" dirty="0" err="1"/>
              <a:t>results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useful</a:t>
            </a:r>
            <a:r>
              <a:rPr lang="fr-CH" dirty="0"/>
              <a:t> </a:t>
            </a:r>
            <a:r>
              <a:rPr lang="fr-CH" dirty="0" err="1"/>
              <a:t>since</a:t>
            </a:r>
            <a:r>
              <a:rPr lang="fr-CH" dirty="0"/>
              <a:t> </a:t>
            </a:r>
            <a:r>
              <a:rPr lang="fr-CH" dirty="0" err="1"/>
              <a:t>there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no label or output </a:t>
            </a:r>
            <a:r>
              <a:rPr lang="fr-CH" dirty="0" err="1"/>
              <a:t>measure</a:t>
            </a:r>
            <a:r>
              <a:rPr lang="fr-CH" dirty="0"/>
              <a:t> to </a:t>
            </a:r>
            <a:r>
              <a:rPr lang="fr-CH" dirty="0" err="1"/>
              <a:t>confirm</a:t>
            </a:r>
            <a:r>
              <a:rPr lang="fr-CH" dirty="0"/>
              <a:t> </a:t>
            </a:r>
            <a:r>
              <a:rPr lang="fr-CH" dirty="0" err="1"/>
              <a:t>its</a:t>
            </a:r>
            <a:r>
              <a:rPr lang="fr-CH" dirty="0"/>
              <a:t> </a:t>
            </a:r>
            <a:r>
              <a:rPr lang="fr-CH" dirty="0" err="1"/>
              <a:t>usefulness</a:t>
            </a:r>
            <a:r>
              <a:rPr lang="fr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2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Unsupervised Learning Results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rgbClr val="82BD1C"/>
                </a:solidFill>
              </a:rPr>
              <a:t>Results</a:t>
            </a:r>
            <a:r>
              <a:rPr lang="en-GB" dirty="0">
                <a:solidFill>
                  <a:srgbClr val="999999"/>
                </a:solidFill>
              </a:rPr>
              <a:t>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333258" y="4970140"/>
            <a:ext cx="957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Low </a:t>
            </a:r>
            <a:r>
              <a:rPr lang="fr-CH" dirty="0" err="1"/>
              <a:t>accuracy</a:t>
            </a:r>
            <a:r>
              <a:rPr lang="fr-CH" dirty="0"/>
              <a:t> (15%)  </a:t>
            </a:r>
            <a:r>
              <a:rPr lang="fr-CH" dirty="0" err="1"/>
              <a:t>probably</a:t>
            </a:r>
            <a:r>
              <a:rPr lang="fr-CH" dirty="0"/>
              <a:t> due to high </a:t>
            </a:r>
            <a:r>
              <a:rPr lang="fr-CH" dirty="0" err="1"/>
              <a:t>dimensionality</a:t>
            </a:r>
            <a:r>
              <a:rPr lang="fr-CH" dirty="0"/>
              <a:t> ( 7 </a:t>
            </a:r>
            <a:r>
              <a:rPr lang="fr-CH" dirty="0" err="1"/>
              <a:t>dimensional</a:t>
            </a:r>
            <a:r>
              <a:rPr lang="fr-CH" dirty="0"/>
              <a:t> data 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find</a:t>
            </a:r>
            <a:r>
              <a:rPr lang="fr-CH" dirty="0"/>
              <a:t> a new solution / </a:t>
            </a:r>
            <a:r>
              <a:rPr lang="fr-CH" dirty="0" err="1"/>
              <a:t>approach</a:t>
            </a:r>
            <a:r>
              <a:rPr lang="fr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F8A0CCEF-500D-0FA2-AD37-720EFDF0B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0" t="1049" r="2106"/>
          <a:stretch/>
        </p:blipFill>
        <p:spPr>
          <a:xfrm>
            <a:off x="333258" y="1426195"/>
            <a:ext cx="4722265" cy="3292475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08183E-D440-74D7-98E3-1A4ECE8C4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192" y="1586532"/>
            <a:ext cx="6407550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68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58" y="378453"/>
            <a:ext cx="9517419" cy="900000"/>
          </a:xfrm>
        </p:spPr>
        <p:txBody>
          <a:bodyPr/>
          <a:lstStyle/>
          <a:p>
            <a:r>
              <a:rPr lang="en-GB" dirty="0"/>
              <a:t>Silhouette Coefficients</a:t>
            </a:r>
            <a:br>
              <a:rPr lang="en-GB" dirty="0"/>
            </a:br>
            <a:r>
              <a:rPr lang="en-GB" dirty="0">
                <a:solidFill>
                  <a:srgbClr val="999999"/>
                </a:solidFill>
              </a:rPr>
              <a:t>Introduction |</a:t>
            </a:r>
            <a:r>
              <a:rPr lang="en-GB" dirty="0">
                <a:solidFill>
                  <a:srgbClr val="82BD1C"/>
                </a:solidFill>
              </a:rPr>
              <a:t>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MTL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chemeClr val="bg2">
                    <a:lumMod val="65000"/>
                  </a:schemeClr>
                </a:solidFill>
              </a:rPr>
              <a:t>Supervised vs Unsupervised </a:t>
            </a:r>
            <a:r>
              <a:rPr lang="en-GB" dirty="0">
                <a:solidFill>
                  <a:srgbClr val="999999"/>
                </a:solidFill>
              </a:rPr>
              <a:t>| </a:t>
            </a:r>
            <a:r>
              <a:rPr lang="en-GB" dirty="0">
                <a:solidFill>
                  <a:srgbClr val="82BD1C"/>
                </a:solidFill>
              </a:rPr>
              <a:t>Results</a:t>
            </a:r>
            <a:r>
              <a:rPr lang="en-GB" dirty="0">
                <a:solidFill>
                  <a:srgbClr val="999999"/>
                </a:solidFill>
              </a:rPr>
              <a:t> | </a:t>
            </a:r>
            <a:r>
              <a:rPr lang="en-GB" dirty="0" err="1">
                <a:solidFill>
                  <a:srgbClr val="999999"/>
                </a:solidFill>
              </a:rPr>
              <a:t>Mediapipe</a:t>
            </a:r>
            <a:r>
              <a:rPr lang="en-GB" dirty="0">
                <a:solidFill>
                  <a:srgbClr val="999999"/>
                </a:solidFill>
              </a:rPr>
              <a:t> | New Algorithm | Metrics | Conclusion | Bibliography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1CE0-4435-42AA-82F5-2BFBD918BAAB}" type="datetime1">
              <a:rPr lang="de-DE" noProof="0" smtClean="0"/>
              <a:t>24.04.22</a:t>
            </a:fld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Slide </a:t>
            </a:r>
            <a:fld id="{5ACA52AF-F19D-405C-AD5F-7D94B96A5CC3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9F56A-44DE-69F1-7EEA-7DF6B7A27405}"/>
              </a:ext>
            </a:extLst>
          </p:cNvPr>
          <p:cNvSpPr txBox="1"/>
          <p:nvPr/>
        </p:nvSpPr>
        <p:spPr>
          <a:xfrm>
            <a:off x="492465" y="1739152"/>
            <a:ext cx="5603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Method of </a:t>
            </a:r>
            <a:r>
              <a:rPr lang="fr-CH" dirty="0" err="1"/>
              <a:t>interpretation</a:t>
            </a:r>
            <a:r>
              <a:rPr lang="fr-CH" dirty="0"/>
              <a:t> and validation of </a:t>
            </a:r>
            <a:r>
              <a:rPr lang="fr-CH" dirty="0" err="1"/>
              <a:t>consistency</a:t>
            </a:r>
            <a:r>
              <a:rPr lang="fr-CH" dirty="0"/>
              <a:t> </a:t>
            </a:r>
            <a:r>
              <a:rPr lang="fr-CH" dirty="0" err="1"/>
              <a:t>within</a:t>
            </a:r>
            <a:r>
              <a:rPr lang="fr-CH" dirty="0"/>
              <a:t> clusters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How </a:t>
            </a:r>
            <a:r>
              <a:rPr lang="fr-CH" dirty="0" err="1"/>
              <a:t>similar</a:t>
            </a:r>
            <a:r>
              <a:rPr lang="fr-CH" dirty="0"/>
              <a:t> an </a:t>
            </a:r>
            <a:r>
              <a:rPr lang="fr-CH" dirty="0" err="1"/>
              <a:t>object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to </a:t>
            </a:r>
            <a:r>
              <a:rPr lang="fr-CH" dirty="0" err="1"/>
              <a:t>its</a:t>
            </a:r>
            <a:r>
              <a:rPr lang="fr-CH" dirty="0"/>
              <a:t> </a:t>
            </a:r>
            <a:r>
              <a:rPr lang="fr-CH" dirty="0" err="1"/>
              <a:t>own</a:t>
            </a:r>
            <a:r>
              <a:rPr lang="fr-CH" dirty="0"/>
              <a:t> cluster </a:t>
            </a:r>
            <a:r>
              <a:rPr lang="fr-CH" dirty="0" err="1"/>
              <a:t>compared</a:t>
            </a:r>
            <a:r>
              <a:rPr lang="fr-CH" dirty="0"/>
              <a:t> to </a:t>
            </a:r>
            <a:r>
              <a:rPr lang="fr-CH" dirty="0" err="1"/>
              <a:t>other</a:t>
            </a:r>
            <a:r>
              <a:rPr lang="fr-CH" dirty="0"/>
              <a:t>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Ranges </a:t>
            </a:r>
            <a:r>
              <a:rPr lang="fr-CH" dirty="0" err="1"/>
              <a:t>from</a:t>
            </a:r>
            <a:r>
              <a:rPr lang="fr-CH" dirty="0"/>
              <a:t> -1 to +1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High value </a:t>
            </a:r>
            <a:r>
              <a:rPr lang="fr-CH" dirty="0" err="1"/>
              <a:t>indicates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the </a:t>
            </a:r>
            <a:r>
              <a:rPr lang="fr-CH" dirty="0" err="1"/>
              <a:t>object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well</a:t>
            </a:r>
            <a:r>
              <a:rPr lang="fr-CH" dirty="0"/>
              <a:t> </a:t>
            </a:r>
            <a:r>
              <a:rPr lang="fr-CH" dirty="0" err="1"/>
              <a:t>matched</a:t>
            </a:r>
            <a:r>
              <a:rPr lang="fr-CH" dirty="0"/>
              <a:t> to </a:t>
            </a:r>
            <a:r>
              <a:rPr lang="fr-CH" dirty="0" err="1"/>
              <a:t>its</a:t>
            </a:r>
            <a:r>
              <a:rPr lang="fr-CH" dirty="0"/>
              <a:t> </a:t>
            </a:r>
            <a:r>
              <a:rPr lang="fr-CH" dirty="0" err="1"/>
              <a:t>own</a:t>
            </a:r>
            <a:r>
              <a:rPr lang="fr-CH" dirty="0"/>
              <a:t>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Low value </a:t>
            </a:r>
            <a:r>
              <a:rPr lang="fr-CH" dirty="0" err="1"/>
              <a:t>means</a:t>
            </a:r>
            <a:r>
              <a:rPr lang="fr-CH" dirty="0"/>
              <a:t> clustering configuration </a:t>
            </a:r>
            <a:r>
              <a:rPr lang="fr-CH" dirty="0" err="1"/>
              <a:t>may</a:t>
            </a:r>
            <a:r>
              <a:rPr lang="fr-CH" dirty="0"/>
              <a:t> have </a:t>
            </a:r>
            <a:r>
              <a:rPr lang="fr-CH" dirty="0" err="1"/>
              <a:t>too</a:t>
            </a:r>
            <a:r>
              <a:rPr lang="fr-CH" dirty="0"/>
              <a:t> </a:t>
            </a:r>
            <a:r>
              <a:rPr lang="fr-CH" dirty="0" err="1"/>
              <a:t>many</a:t>
            </a:r>
            <a:r>
              <a:rPr lang="fr-CH" dirty="0"/>
              <a:t> or </a:t>
            </a:r>
            <a:r>
              <a:rPr lang="fr-CH" dirty="0" err="1"/>
              <a:t>too</a:t>
            </a:r>
            <a:r>
              <a:rPr lang="fr-CH" dirty="0"/>
              <a:t> few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2A5E6E-B383-D33A-975D-C2CD2F642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81" y="1428085"/>
            <a:ext cx="5667021" cy="47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7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 singleSlideId=&quot;abb28bea-2051-4561-8ff6-20dd3e5e856e&quot; backupSlideId=&quot;5fd501e4-f2b6-46bb-8630-70fc40db7b3e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172.8097&quot; /&gt;&lt;column field=&quot;responsible&quot; label=&quot;Responsible&quot; visible=&quot;1&quot; checked=&quot;1&quot; leftSpacing=&quot;10&quot; rightDistribute=&quot;1&quot; dock=&quot;1&quot; rightSpacing=&quot;172.8097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6dd91492-f852-4d86-b5fe-e82722a186b1&quot; parentId=&quot;&quot; level=&quot;1&quot; generateAgendaSlide=&quot;1&quot; showAgendaItem=&quot;1&quot; isBreak=&quot;0&quot; topic=&quot;Topic 1&quot; agendaSlideId=&quot;9e041f23-ee12-4dd0-a140-05745a7609fe&quot; responsible=&quot;Lukas&quot; /&gt;&lt;item duration=&quot;30&quot; id=&quot;6d691baa-b17c-46fe-a34e-8a885689e8d3&quot; parentId=&quot;&quot; level=&quot;1&quot; generateAgendaSlide=&quot;1&quot; showAgendaItem=&quot;1&quot; isBreak=&quot;0&quot; topic=&quot;Topic 2&quot; agendaSlideId=&quot;6d492b88-1f73-460f-970f-7fde719741bd&quot; /&gt;&lt;item duration=&quot;30&quot; id=&quot;16179364-18af-4998-9962-692dc0217430&quot; parentId=&quot;&quot; level=&quot;1&quot; generateAgendaSlide=&quot;1&quot; showAgendaItem=&quot;1&quot; isBreak=&quot;0&quot; topic=&quot;Topic 3&quot; agendaSlideId=&quot;f15085ca-bf71-4933-8c40-8f9f96c9d065&quot; /&gt;&lt;item duration=&quot;30&quot; id=&quot;caf60bda-ca8b-4aa3-9215-dc1ba9513d73&quot; parentId=&quot;16179364-18af-4998-9962-692dc0217430&quot; level=&quot;2&quot; generateAgendaSlide=&quot;1&quot; showAgendaItem=&quot;1&quot; isBreak=&quot;0&quot; topic=&quot;Topic 3b&quot; agendaSlideId=&quot;3f714e87-2d4b-436b-b0dc-34394eaf733a&quot; /&gt;&lt;/items&gt;&lt;/agenda&gt;&lt;/contents&gt;&lt;/ee4p&gt;"/>
</p:tagLst>
</file>

<file path=ppt/theme/theme1.xml><?xml version="1.0" encoding="utf-8"?>
<a:theme xmlns:a="http://schemas.openxmlformats.org/drawingml/2006/main" name="1_ETH Zürich">
  <a:themeElements>
    <a:clrScheme name="pdz">
      <a:dk1>
        <a:sysClr val="windowText" lastClr="000000"/>
      </a:dk1>
      <a:lt1>
        <a:sysClr val="window" lastClr="FFFFFF"/>
      </a:lt1>
      <a:dk2>
        <a:srgbClr val="0E1D40"/>
      </a:dk2>
      <a:lt2>
        <a:srgbClr val="FFFFFF"/>
      </a:lt2>
      <a:accent1>
        <a:srgbClr val="6F6F6E"/>
      </a:accent1>
      <a:accent2>
        <a:srgbClr val="0069B4"/>
      </a:accent2>
      <a:accent3>
        <a:srgbClr val="82BD1C"/>
      </a:accent3>
      <a:accent4>
        <a:srgbClr val="FDB900"/>
      </a:accent4>
      <a:accent5>
        <a:srgbClr val="FF8F28"/>
      </a:accent5>
      <a:accent6>
        <a:srgbClr val="DE3844"/>
      </a:accent6>
      <a:hlink>
        <a:srgbClr val="0069B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owerpoint template_ETH_pdz_inspire_v1.pptx" id="{B9D24285-734C-43BC-BB48-479CE84F48CB}" vid="{571BE0FC-EBFE-41BB-9C2F-DB48F4805CEE}"/>
    </a:ext>
  </a:extLst>
</a:theme>
</file>

<file path=ppt/theme/theme2.xml><?xml version="1.0" encoding="utf-8"?>
<a:theme xmlns:a="http://schemas.openxmlformats.org/drawingml/2006/main" name="2_inspire">
  <a:themeElements>
    <a:clrScheme name="Inspire_v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99999"/>
      </a:accent1>
      <a:accent2>
        <a:srgbClr val="E2001A"/>
      </a:accent2>
      <a:accent3>
        <a:srgbClr val="59574B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rot="0" spcFirstLastPara="0" vertOverflow="overflow" horzOverflow="overflow" vert="horz" wrap="square" lIns="0" tIns="0" rIns="0" bIns="0" numCol="1" spcCol="0" rtlCol="0" fromWordArt="0" anchor="t" anchorCtr="0" forceAA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Präsentation inspire IWF 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nspire IWF 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nspire IWF 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nspire IWF 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nspire IWF 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nspire IWF 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nspire IWF 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nspire IWF 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nspire IWF 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nspire IWF 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nspire IWF 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nspire IWF 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 template_ETH_pdz_inspire_v1.pptx" id="{B9D24285-734C-43BC-BB48-479CE84F48CB}" vid="{FEA4750C-4800-4577-B7DB-12E26A2EEF16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template_ETH_pdz_inspire_v1</Template>
  <TotalTime>946</TotalTime>
  <Words>1294</Words>
  <Application>Microsoft Macintosh PowerPoint</Application>
  <PresentationFormat>Grand écran</PresentationFormat>
  <Paragraphs>211</Paragraphs>
  <Slides>19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Helvetica 55 Roman</vt:lpstr>
      <vt:lpstr>Symbol</vt:lpstr>
      <vt:lpstr>Wingdings</vt:lpstr>
      <vt:lpstr>1_ETH Zürich</vt:lpstr>
      <vt:lpstr>2_inspire</vt:lpstr>
      <vt:lpstr>Development of an Automated Task Sequencing Framework</vt:lpstr>
      <vt:lpstr>Présentation PowerPoint</vt:lpstr>
      <vt:lpstr>Example Data Introduction | MTL | Supervised vs Unsupervised | Results | Mediapipe | New Algorithm | Metrics | Conclusion | Bibliography</vt:lpstr>
      <vt:lpstr>Présentation PowerPoint</vt:lpstr>
      <vt:lpstr>Multi Task Learning ( MTL ) Introduction | MTL | Supervised vs Unsupervised | Results | Mediapipe | New Algorithm | Metrics | Conclusion | Bibliography</vt:lpstr>
      <vt:lpstr>Supervised VS Unsupervised learning Introduction | MTL | Supervised vs Unsupervised | Results | Mediapipe | New Algorithm | Metrics | Conclusion | Bibliography</vt:lpstr>
      <vt:lpstr>Advantages and Disadvantages Introduction | MTL | Supervised vs Unsupervised | Results | Mediapipe | New Algorithm | Metrics | Conclusion | Bibliography</vt:lpstr>
      <vt:lpstr>Unsupervised Learning Results Introduction | MTL | Supervised vs Unsupervised | Results | Mediapipe | New Algorithm | Metrics | Conclusion | Bibliography</vt:lpstr>
      <vt:lpstr>Silhouette Coefficients Introduction | MTL | Supervised vs Unsupervised | Results | Mediapipe | New Algorithm | Metrics | Conclusion | Bibliography</vt:lpstr>
      <vt:lpstr>Silhouette Coefficients Introduction | MTL | Supervised vs Unsupervised | Results | Mediapipe | New Algorithm | Metrics | Conclusion | Bibliography</vt:lpstr>
      <vt:lpstr>Supervised Learning Results Introduction | MTL | Supervised vs Unsupervised | Results | Mediapipe | New Algorithm | Metrics | Conclusion | Bibliography</vt:lpstr>
      <vt:lpstr>Mediapipe Introduction | MTL | Supervised vs Unsupervised | Results | Mediapipe | New Algorithm | Metrics | Conclusion | Bibliography</vt:lpstr>
      <vt:lpstr>Landmarks Introduction | MTL | Supervised vs Unsupervised | Results | Mediapipe | New Algorithm | Metrics | Conclusion | Bibliography</vt:lpstr>
      <vt:lpstr>Unsupervised Learning Results Introduction | MTL | Supervised vs Unsupervised | Results | Mediapipe | New Algorithm | Metrics | Conclusion | Bibliography</vt:lpstr>
      <vt:lpstr>What we can achieve Introduction | MTL | Supervised vs Unsupervised | Results | Mediapipe | New Algorithm | Metrics | Conclusion | Bibliography</vt:lpstr>
      <vt:lpstr>Metrics Introduction | MTL | Supervised vs Unsupervised | Results | Mediapipe | New Algorithm | Metrics | Conclusion | Bibliography</vt:lpstr>
      <vt:lpstr>Conclusion Introduction | MTL | Supervised vs Unsupervised | Results | Mediapipe | New Algorithm | Metrics | Conclusion | Bibliography</vt:lpstr>
      <vt:lpstr>Bibliography Introduction | MTL | Supervised vs Unsupervised | Results | Mediapipe | New Algorithm | Metrics | Conclusion | Bibliography</vt:lpstr>
      <vt:lpstr>Présentation PowerPoint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Steffanoni  Séline</dc:creator>
  <cp:keywords>pdz;inspire</cp:keywords>
  <dc:description>Präsemtationsvorlage Powerpoint 2003</dc:description>
  <cp:lastModifiedBy>Ghazi Cherif</cp:lastModifiedBy>
  <cp:revision>4</cp:revision>
  <cp:lastPrinted>2020-06-22T08:54:14Z</cp:lastPrinted>
  <dcterms:created xsi:type="dcterms:W3CDTF">2022-03-03T07:29:23Z</dcterms:created>
  <dcterms:modified xsi:type="dcterms:W3CDTF">2022-04-24T21:10:28Z</dcterms:modified>
</cp:coreProperties>
</file>